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fd7a5a1e18f44de" /><Relationship Type="http://schemas.openxmlformats.org/officeDocument/2006/relationships/extended-properties" Target="/docProps/app.xml" Id="R5fcb7671082a4b78" /><Relationship Type="http://schemas.openxmlformats.org/officeDocument/2006/relationships/officeDocument" Target="/ppt/presentation.xml" Id="R1cd59abdd84645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21ae8c100c493d"/>
  </p:sldMasterIdLst>
  <p:notesMasterIdLst>
    <p:notesMasterId xmlns:r="http://schemas.openxmlformats.org/officeDocument/2006/relationships" r:id="R6cadbca7c3d3428b"/>
  </p:notesMasterIdLst>
  <p:sldIdLst>
    <p:sldId xmlns:r="http://schemas.openxmlformats.org/officeDocument/2006/relationships" id="256" r:id="R03a4f92a514a4e93"/>
    <p:sldId xmlns:r="http://schemas.openxmlformats.org/officeDocument/2006/relationships" id="257" r:id="Rfef3fb33f16b4596"/>
    <p:sldId xmlns:r="http://schemas.openxmlformats.org/officeDocument/2006/relationships" id="258" r:id="R9567d9a9bdbf4710"/>
    <p:sldId xmlns:r="http://schemas.openxmlformats.org/officeDocument/2006/relationships" id="259" r:id="R0e5c950b6aac49c9"/>
    <p:sldId xmlns:r="http://schemas.openxmlformats.org/officeDocument/2006/relationships" id="260" r:id="Rb5610326546348db"/>
    <p:sldId xmlns:r="http://schemas.openxmlformats.org/officeDocument/2006/relationships" id="261" r:id="R9bb2333a28f24ed7"/>
    <p:sldId xmlns:r="http://schemas.openxmlformats.org/officeDocument/2006/relationships" id="262" r:id="R0db7f78165a24d2d"/>
    <p:sldId xmlns:r="http://schemas.openxmlformats.org/officeDocument/2006/relationships" id="263" r:id="R6c68d8a7f13e45e9"/>
    <p:sldId xmlns:r="http://schemas.openxmlformats.org/officeDocument/2006/relationships" id="264" r:id="Reb39b2582952431f"/>
    <p:sldId xmlns:r="http://schemas.openxmlformats.org/officeDocument/2006/relationships" id="265" r:id="R2dba73700fe54acf"/>
    <p:sldId xmlns:r="http://schemas.openxmlformats.org/officeDocument/2006/relationships" id="266" r:id="R1b57a925d056429d"/>
    <p:sldId xmlns:r="http://schemas.openxmlformats.org/officeDocument/2006/relationships" id="267" r:id="R60221fca1a6f46c9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xmlns:a="http://schemas.openxmlformats.org/drawingml/2006/main" n="120" d="100"/>
          <a:sy xmlns:a="http://schemas.openxmlformats.org/drawingml/2006/main" n="120" d="100"/>
        </p:scale>
        <p:origin x="800" y="184"/>
      </p:cViewPr>
      <p:guideLst/>
    </p:cSldViewPr>
  </p:slideViewPr>
  <p:notesTextViewPr>
    <p:cViewPr>
      <p:scale>
        <a:sx xmlns:a="http://schemas.openxmlformats.org/drawingml/2006/main" n="1" d="1"/>
        <a:sy xmlns:a="http://schemas.openxmlformats.org/drawingml/2006/main" n="1" d="1"/>
      </p:scale>
      <p:origin x="0" y="0"/>
    </p:cViewPr>
  </p:notesText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d2d3875904142ef" /><Relationship Type="http://schemas.openxmlformats.org/officeDocument/2006/relationships/slideMaster" Target="/ppt/slideMasters/slideMaster1.xml" Id="Rf121ae8c100c493d" /><Relationship Type="http://schemas.openxmlformats.org/officeDocument/2006/relationships/notesMaster" Target="/ppt/notesMasters/notesMaster1.xml" Id="R6cadbca7c3d3428b" /><Relationship Type="http://schemas.openxmlformats.org/officeDocument/2006/relationships/presProps" Target="/ppt/presProps.xml" Id="R905a51ddbe4e45ac" /><Relationship Type="http://schemas.openxmlformats.org/officeDocument/2006/relationships/viewProps" Target="/ppt/viewProps.xml" Id="Rc1c1db5b792d41fe" /><Relationship Type="http://schemas.openxmlformats.org/officeDocument/2006/relationships/tableStyles" Target="/ppt/tableStyles.xml" Id="R71f9b0496bb5433c" /><Relationship Type="http://schemas.openxmlformats.org/officeDocument/2006/relationships/slide" Target="/ppt/slides/slide1.xml" Id="R03a4f92a514a4e93" /><Relationship Type="http://schemas.openxmlformats.org/officeDocument/2006/relationships/slide" Target="/ppt/slides/slide2.xml" Id="Rfef3fb33f16b4596" /><Relationship Type="http://schemas.openxmlformats.org/officeDocument/2006/relationships/slide" Target="/ppt/slides/slide3.xml" Id="R9567d9a9bdbf4710" /><Relationship Type="http://schemas.openxmlformats.org/officeDocument/2006/relationships/slide" Target="/ppt/slides/slide4.xml" Id="R0e5c950b6aac49c9" /><Relationship Type="http://schemas.openxmlformats.org/officeDocument/2006/relationships/slide" Target="/ppt/slides/slide5.xml" Id="Rb5610326546348db" /><Relationship Type="http://schemas.openxmlformats.org/officeDocument/2006/relationships/slide" Target="/ppt/slides/slide6.xml" Id="R9bb2333a28f24ed7" /><Relationship Type="http://schemas.openxmlformats.org/officeDocument/2006/relationships/slide" Target="/ppt/slides/slide7.xml" Id="R0db7f78165a24d2d" /><Relationship Type="http://schemas.openxmlformats.org/officeDocument/2006/relationships/slide" Target="/ppt/slides/slide8.xml" Id="R6c68d8a7f13e45e9" /><Relationship Type="http://schemas.openxmlformats.org/officeDocument/2006/relationships/slide" Target="/ppt/slides/slide9.xml" Id="Reb39b2582952431f" /><Relationship Type="http://schemas.openxmlformats.org/officeDocument/2006/relationships/slide" Target="/ppt/slides/slide10.xml" Id="R2dba73700fe54acf" /><Relationship Type="http://schemas.openxmlformats.org/officeDocument/2006/relationships/slide" Target="/ppt/slides/slide11.xml" Id="R1b57a925d056429d" /><Relationship Type="http://schemas.openxmlformats.org/officeDocument/2006/relationships/slide" Target="/ppt/slides/slide12.xml" Id="R60221fca1a6f46c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3b3be739e934ce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c77f6ee83734856" /><Relationship Type="http://schemas.openxmlformats.org/officeDocument/2006/relationships/notesMaster" Target="/ppt/notesMasters/notesMaster1.xml" Id="R78114f9301c34e33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387acb5fe6824b40" /><Relationship Type="http://schemas.openxmlformats.org/officeDocument/2006/relationships/notesMaster" Target="/ppt/notesMasters/notesMaster1.xml" Id="Rc10b80a22b4f4ee7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a12a110fa3ec4e87" /><Relationship Type="http://schemas.openxmlformats.org/officeDocument/2006/relationships/notesMaster" Target="/ppt/notesMasters/notesMaster1.xml" Id="R73d23f4dd2484eaa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a0124ab419df4373" /><Relationship Type="http://schemas.openxmlformats.org/officeDocument/2006/relationships/notesMaster" Target="/ppt/notesMasters/notesMaster1.xml" Id="Rbbceb686c1544ec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924abf45ed744df" /><Relationship Type="http://schemas.openxmlformats.org/officeDocument/2006/relationships/notesMaster" Target="/ppt/notesMasters/notesMaster1.xml" Id="R77b5bab3daec41c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dedc82226fe4b32" /><Relationship Type="http://schemas.openxmlformats.org/officeDocument/2006/relationships/notesMaster" Target="/ppt/notesMasters/notesMaster1.xml" Id="R470d8d866e5147e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673865ee99046f5" /><Relationship Type="http://schemas.openxmlformats.org/officeDocument/2006/relationships/notesMaster" Target="/ppt/notesMasters/notesMaster1.xml" Id="R5d18aaa57519473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565c6403ab74b83" /><Relationship Type="http://schemas.openxmlformats.org/officeDocument/2006/relationships/notesMaster" Target="/ppt/notesMasters/notesMaster1.xml" Id="R2f3c7950c659455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9a2049147e54c4e" /><Relationship Type="http://schemas.openxmlformats.org/officeDocument/2006/relationships/notesMaster" Target="/ppt/notesMasters/notesMaster1.xml" Id="Rc3062f23d9864847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4a8406d7faa04544" /><Relationship Type="http://schemas.openxmlformats.org/officeDocument/2006/relationships/notesMaster" Target="/ppt/notesMasters/notesMaster1.xml" Id="R9d44d55569cc4282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8fbec1dd7104682" /><Relationship Type="http://schemas.openxmlformats.org/officeDocument/2006/relationships/notesMaster" Target="/ppt/notesMasters/notesMaster1.xml" Id="R58610b7554cd42ba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0014627d6e84e3a" /><Relationship Type="http://schemas.openxmlformats.org/officeDocument/2006/relationships/notesMaster" Target="/ppt/notesMasters/notesMaster1.xml" Id="R395cbac332024c4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e557ae7ad94629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491c7161d124593" /><Relationship Type="http://schemas.openxmlformats.org/officeDocument/2006/relationships/slideLayout" Target="/ppt/slideLayouts/slideLayout1.xml" Id="R6279658e1703445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79658e17034459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76e705b094af3" /><Relationship Type="http://schemas.openxmlformats.org/officeDocument/2006/relationships/image" Target="/ppt/media/image.jpeg" Id="R42b1560b899c48ba" /><Relationship Type="http://schemas.openxmlformats.org/officeDocument/2006/relationships/notesSlide" Target="/ppt/notesSlides/notesSlide1.xml" Id="R91fdb43601434a3b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920ae8ca542a8" /><Relationship Type="http://schemas.openxmlformats.org/officeDocument/2006/relationships/notesSlide" Target="/ppt/notesSlides/notesSlide10.xml" Id="Rc87cb577ff8a45e1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4643110304729" /><Relationship Type="http://schemas.openxmlformats.org/officeDocument/2006/relationships/image" Target="/ppt/media/image2.png" Id="R11bf6d1e393747bc" /><Relationship Type="http://schemas.openxmlformats.org/officeDocument/2006/relationships/notesSlide" Target="/ppt/notesSlides/notesSlide11.xml" Id="R761dcf7a17154928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373a280e649ff" /><Relationship Type="http://schemas.openxmlformats.org/officeDocument/2006/relationships/image" Target="/ppt/media/image3.jpeg" Id="R0b26267f5a194300" /><Relationship Type="http://schemas.openxmlformats.org/officeDocument/2006/relationships/notesSlide" Target="/ppt/notesSlides/notesSlide12.xml" Id="R0659952123bb4c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9c5656f64456d" /><Relationship Type="http://schemas.openxmlformats.org/officeDocument/2006/relationships/notesSlide" Target="/ppt/notesSlides/notesSlide2.xml" Id="R988efa0d094242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d85d7905a4982" /><Relationship Type="http://schemas.openxmlformats.org/officeDocument/2006/relationships/image" Target="/ppt/media/image.png" Id="Rfe1319ab20414695" /><Relationship Type="http://schemas.openxmlformats.org/officeDocument/2006/relationships/notesSlide" Target="/ppt/notesSlides/notesSlide3.xml" Id="R208efad2a2cf48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ec2e58835433b" /><Relationship Type="http://schemas.openxmlformats.org/officeDocument/2006/relationships/notesSlide" Target="/ppt/notesSlides/notesSlide4.xml" Id="R0d02128e4fc64c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2cab1c513426f" /><Relationship Type="http://schemas.openxmlformats.org/officeDocument/2006/relationships/image" Target="/ppt/media/image2.jpeg" Id="R1df6e6eb6d994bc3" /><Relationship Type="http://schemas.openxmlformats.org/officeDocument/2006/relationships/notesSlide" Target="/ppt/notesSlides/notesSlide5.xml" Id="R2831276331274a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267712f2d4cfa" /><Relationship Type="http://schemas.openxmlformats.org/officeDocument/2006/relationships/notesSlide" Target="/ppt/notesSlides/notesSlide6.xml" Id="R5307a7e8274647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3c81c4abb4777" /><Relationship Type="http://schemas.openxmlformats.org/officeDocument/2006/relationships/notesSlide" Target="/ppt/notesSlides/notesSlide7.xml" Id="R0774d0705d4d4306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6300e236e4e37" /><Relationship Type="http://schemas.openxmlformats.org/officeDocument/2006/relationships/notesSlide" Target="/ppt/notesSlides/notesSlide8.xml" Id="R787e8deff56e4b2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a5a71dc624347" /><Relationship Type="http://schemas.openxmlformats.org/officeDocument/2006/relationships/notesSlide" Target="/ppt/notesSlides/notesSlide9.xml" Id="Rc32e0c2512dc4a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DBE6B18-03E0-44EC-A2D8-CDA5A3CEF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F7F3"/>
          </a:solidFill>
          <a:ln xmlns:a="http://schemas.openxmlformats.org/drawingml/2006/main" w="0">
            <a:solidFill>
              <a:srgbClr val="FAF7F3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5E37B9F-F403-430B-A935-5A14809432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66700"/>
            <a:ext cx="2286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85E3E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B85E3E"/>
                </a:solidFill>
                <a:latin typeface="Aptos"/>
                <a:ea typeface="Aptos"/>
                <a:cs typeface="Aptos"/>
              </a:rPr>
              <a:t>KFA EDU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E49FCC6-F293-4139-9568-E907607EE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266700"/>
            <a:ext cx="2667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7A6F65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A6F65"/>
                </a:solidFill>
                <a:latin typeface="Aptos"/>
                <a:ea typeface="Aptos"/>
                <a:cs typeface="Aptos"/>
              </a:rPr>
              <a:t>과일코디네이터 2급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632D57E-C79C-47F6-B3DB-6306165EA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0" y="266700"/>
            <a:ext cx="1143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7A6F65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A6F65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pic>
        <p:nvPicPr>
          <p:cNvPr id="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2b1560b899c48ba"/>
          <a:srcRect xmlns:a="http://schemas.openxmlformats.org/drawingml/2006/main" l="14927" t="0" r="1492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67500" y="876300"/>
            <a:ext cx="4800600" cy="5105400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B3C40B4-5CA2-4580-8145-D65BB33F5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333500"/>
            <a:ext cx="4953000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5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5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과일코디네이터 2급</a:t>
            </a:r>
          </a:p>
          <a:p xmlns:a="http://schemas.openxmlformats.org/drawingml/2006/main">
            <a:pPr algn="l">
              <a:defRPr sz="25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5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오전 강의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B3A26A9-B02C-4A12-A5AE-8E0A911E7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00300"/>
            <a:ext cx="495300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D3530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200" b="0">
                <a:solidFill>
                  <a:srgbClr val="3D3530"/>
                </a:solidFill>
                <a:latin typeface="Times New Roman"/>
                <a:ea typeface="Times New Roman"/>
                <a:cs typeface="Times New Roman"/>
              </a:rPr>
              <a:t>대한과일협회 × 대전광역자활센터</a:t>
            </a:r>
          </a:p>
          <a:p xmlns:a="http://schemas.openxmlformats.org/drawingml/2006/main">
            <a:pPr algn="l">
              <a:defRPr sz="1200" b="0">
                <a:solidFill>
                  <a:srgbClr val="3D3530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200" b="0">
                <a:solidFill>
                  <a:srgbClr val="3D3530"/>
                </a:solidFill>
                <a:latin typeface="Times New Roman"/>
                <a:ea typeface="Times New Roman"/>
                <a:cs typeface="Times New Roman"/>
              </a:rPr>
              <a:t>스크립트 중심으로 다시 정리한 100분 발표자료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1C65236-D30C-41D2-A9A5-1B326BE83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276600"/>
            <a:ext cx="4953000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이 자료는 기존 강의안과 전체 스크립트를 다시 맞추고,</a:t>
            </a:r>
          </a:p>
          <a:p xmlns:a="http://schemas.openxmlformats.org/drawingml/2006/main">
            <a:pPr algn="l">
              <a:defRPr sz="1425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공식 자료를 보강해 실제 발표 흐름에 맞게 정리한 버전입니다.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60CA82B-FFCE-4056-AA54-38AE72AEA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38900"/>
            <a:ext cx="10744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ED4C7"/>
          </a:solidFill>
          <a:ln xmlns:a="http://schemas.openxmlformats.org/drawingml/2006/main" w="0">
            <a:solidFill>
              <a:srgbClr val="DED4C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77784F3-740A-473D-B2A5-7ACE32146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572250"/>
            <a:ext cx="45720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7A6F65"/>
                </a:solidFill>
                <a:latin typeface="Aptos"/>
                <a:ea typeface="Aptos"/>
                <a:cs typeface="Aptos"/>
              </a:defRPr>
            </a:pPr>
            <a:r>
              <a:rPr sz="750" b="0">
                <a:solidFill>
                  <a:srgbClr val="7A6F65"/>
                </a:solidFill>
                <a:latin typeface="Aptos"/>
                <a:ea typeface="Aptos"/>
                <a:cs typeface="Aptos"/>
              </a:rPr>
              <a:t>대한과일협회 · Korea Fruit Association · 2025.06.12 Morning Session</a:t>
            </a:r>
          </a:p>
        </p:txBody>
      </p:sp>
    </p:spTree>
    <p:extLst>
      <p:ext uri="{BB962C8B-B14F-4D97-AF65-F5344CB8AC3E}">
        <p14:creationId xmlns:p14="http://schemas.microsoft.com/office/powerpoint/2010/main" val="847966646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D7B3BF3-BC0E-4346-8FAD-1DBADD631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F7F3"/>
          </a:solidFill>
          <a:ln xmlns:a="http://schemas.openxmlformats.org/drawingml/2006/main" w="0">
            <a:solidFill>
              <a:srgbClr val="FAF7F3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0BCBCF9-08A3-4D20-92F0-ED78E4B32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66700"/>
            <a:ext cx="2286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85E3E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B85E3E"/>
                </a:solidFill>
                <a:latin typeface="Aptos"/>
                <a:ea typeface="Aptos"/>
                <a:cs typeface="Aptos"/>
              </a:rPr>
              <a:t>KFA EDU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2E637DE-DABC-4088-A1EC-E4D0175E6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266700"/>
            <a:ext cx="2667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7A6F65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A6F65"/>
                </a:solidFill>
                <a:latin typeface="Aptos"/>
                <a:ea typeface="Aptos"/>
                <a:cs typeface="Aptos"/>
              </a:rPr>
              <a:t>PART 03 · 자격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40216E8-0C69-40D1-A5A3-60CF71EEA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0" y="266700"/>
            <a:ext cx="1143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7A6F65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A6F65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666B7F4-E4AB-4824-8CE6-58643E008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028700"/>
            <a:ext cx="5905500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5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5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과일코디네이터 1급 · 2급은</a:t>
            </a:r>
          </a:p>
          <a:p xmlns:a="http://schemas.openxmlformats.org/drawingml/2006/main">
            <a:pPr algn="l">
              <a:defRPr sz="25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5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이렇게 읽어야 합니다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8FD507A-C665-42C2-8CFA-557F5D138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95500"/>
            <a:ext cx="590550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D3530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200" b="0">
                <a:solidFill>
                  <a:srgbClr val="3D3530"/>
                </a:solidFill>
                <a:latin typeface="Times New Roman"/>
                <a:ea typeface="Times New Roman"/>
                <a:cs typeface="Times New Roman"/>
              </a:rPr>
              <a:t>단순 판매 교육이 아니라,</a:t>
            </a:r>
          </a:p>
          <a:p xmlns:a="http://schemas.openxmlformats.org/drawingml/2006/main">
            <a:pPr algn="l">
              <a:defRPr sz="1200" b="0">
                <a:solidFill>
                  <a:srgbClr val="3D3530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200" b="0">
                <a:solidFill>
                  <a:srgbClr val="3D3530"/>
                </a:solidFill>
                <a:latin typeface="Times New Roman"/>
                <a:ea typeface="Times New Roman"/>
                <a:cs typeface="Times New Roman"/>
              </a:rPr>
              <a:t>목적에 맞는 과일 경험을 설계하는 사람을 만드는 과정입니다.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F5340F7-8366-4A6A-97B2-B2126DAA0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781300"/>
            <a:ext cx="2381250" cy="1581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4C7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C471C0D-2CF1-43A9-AC74-53A315E373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914650"/>
            <a:ext cx="20383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85E3E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B85E3E"/>
                </a:solidFill>
                <a:latin typeface="Aptos"/>
                <a:ea typeface="Aptos"/>
                <a:cs typeface="Aptos"/>
              </a:rPr>
              <a:t>자격명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835D121-D804-47D6-ADB4-61747E8ED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162300"/>
            <a:ext cx="20383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과일코디네이터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C57EABE-4238-494C-A8C5-5FAC7670B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657600"/>
            <a:ext cx="20383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대한과일협회가 운영하는</a:t>
            </a:r>
          </a:p>
          <a:p xmlns:a="http://schemas.openxmlformats.org/drawingml/2006/main">
            <a:pPr algn="l">
              <a:defRPr sz="10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민간자격 체계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8F74B7B-FDBB-4663-9CCB-8DFDCAEC9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2781300"/>
            <a:ext cx="2381250" cy="1581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4C7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6C1DAB6-3359-4147-89D6-3FB36D2D8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2914650"/>
            <a:ext cx="20383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85E3E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B85E3E"/>
                </a:solidFill>
                <a:latin typeface="Aptos"/>
                <a:ea typeface="Aptos"/>
                <a:cs typeface="Aptos"/>
              </a:rPr>
              <a:t>등록번호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73D638A-EF7E-4944-9635-11BD20C5B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3162300"/>
            <a:ext cx="20383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2023-001094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302D012-6993-4356-BE29-48826FB08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3657600"/>
            <a:ext cx="20383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민간자격정보서비스 등록 기준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E166A6E-D342-46FB-BF73-DB6115F80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2781300"/>
            <a:ext cx="2381250" cy="1581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4C7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0E7D814-E78C-48A8-8BA4-AA5DEE2C3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914650"/>
            <a:ext cx="20383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85E3E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B85E3E"/>
                </a:solidFill>
                <a:latin typeface="Aptos"/>
                <a:ea typeface="Aptos"/>
                <a:cs typeface="Aptos"/>
              </a:rPr>
              <a:t>주무부처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6D255A3-36D6-4DF8-BEF7-0B30A51CF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3162300"/>
            <a:ext cx="20383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농림축산식품부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4EACE83-DEE8-4778-96DA-A95BAD2604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3657600"/>
            <a:ext cx="20383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민간자격 등록 현황 기준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D326101-C447-47D1-AF43-45B84BE50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2781300"/>
            <a:ext cx="2381250" cy="1581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4C7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F2118A0-78F0-43D2-AD4A-EDA2C0205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2914650"/>
            <a:ext cx="20383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85E3E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B85E3E"/>
                </a:solidFill>
                <a:latin typeface="Aptos"/>
                <a:ea typeface="Aptos"/>
                <a:cs typeface="Aptos"/>
              </a:rPr>
              <a:t>교육 방향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3CD91A1-C19B-4072-8849-591440537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3162300"/>
            <a:ext cx="20383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현장형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D0CEC01-C5B3-48D9-94EF-B14C664751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3657600"/>
            <a:ext cx="20383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추천 · 포장 · 상차림 · 상담 · 교육까지 잇는 구조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E240AB5-F6AE-489E-B4D3-7D7D97A8B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819650"/>
            <a:ext cx="933450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2급은 제철과일 기본지식과 과일코디네이팅 기술을 바탕으로</a:t>
            </a:r>
          </a:p>
          <a:p xmlns:a="http://schemas.openxmlformats.org/drawingml/2006/main">
            <a:pPr algn="l">
              <a:defRPr sz="13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커팅과일, 선물세트, 바구니, 상차림을 설계하는 입문 실무 단계로 설명하면 자연스럽습니다.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B6F117D-05B4-474D-9A0F-243FBABEB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38900"/>
            <a:ext cx="10744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ED4C7"/>
          </a:solidFill>
          <a:ln xmlns:a="http://schemas.openxmlformats.org/drawingml/2006/main" w="0">
            <a:solidFill>
              <a:srgbClr val="DED4C7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31C88E6-8605-465A-9EB6-0449A0028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572250"/>
            <a:ext cx="45720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7A6F65"/>
                </a:solidFill>
                <a:latin typeface="Aptos"/>
                <a:ea typeface="Aptos"/>
                <a:cs typeface="Aptos"/>
              </a:defRPr>
            </a:pPr>
            <a:r>
              <a:rPr sz="750" b="0">
                <a:solidFill>
                  <a:srgbClr val="7A6F65"/>
                </a:solidFill>
                <a:latin typeface="Aptos"/>
                <a:ea typeface="Aptos"/>
                <a:cs typeface="Aptos"/>
              </a:rPr>
              <a:t>출처 요약: 민간자격정보서비스 과일코디네이터 등록현황</a:t>
            </a:r>
          </a:p>
        </p:txBody>
      </p:sp>
    </p:spTree>
    <p:extLst>
      <p:ext uri="{BB962C8B-B14F-4D97-AF65-F5344CB8AC3E}">
        <p14:creationId xmlns:p14="http://schemas.microsoft.com/office/powerpoint/2010/main" val="492136252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280353E-C752-4AB8-BBF5-16892C5EC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F7F3"/>
          </a:solidFill>
          <a:ln xmlns:a="http://schemas.openxmlformats.org/drawingml/2006/main" w="0">
            <a:solidFill>
              <a:srgbClr val="FAF7F3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5B88D54-E733-4FB2-9ED4-B0CB8C44D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66700"/>
            <a:ext cx="2286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85E3E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B85E3E"/>
                </a:solidFill>
                <a:latin typeface="Aptos"/>
                <a:ea typeface="Aptos"/>
                <a:cs typeface="Aptos"/>
              </a:rPr>
              <a:t>KFA EDU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72DB076-0FFB-4E33-8127-B36347982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266700"/>
            <a:ext cx="2667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7A6F65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A6F65"/>
                </a:solidFill>
                <a:latin typeface="Aptos"/>
                <a:ea typeface="Aptos"/>
                <a:cs typeface="Aptos"/>
              </a:rPr>
              <a:t>PART 03 · 비즈니스 포인트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DF9EFAE-5658-4077-86D8-EA889EC48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0" y="266700"/>
            <a:ext cx="1143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7A6F65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A6F65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4C0F240-99B5-4B84-BE44-068D118AA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028700"/>
            <a:ext cx="5905500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5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5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이제 어디에 쓸 수 있는지를 보여줘야 합니다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4643669-F246-4A2A-A829-7325F2C8E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95500"/>
            <a:ext cx="590550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D3530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200" b="0">
                <a:solidFill>
                  <a:srgbClr val="3D3530"/>
                </a:solidFill>
                <a:latin typeface="Times New Roman"/>
                <a:ea typeface="Times New Roman"/>
                <a:cs typeface="Times New Roman"/>
              </a:rPr>
              <a:t>철학을 끝내고, 바로 움직일 수 있는 시장 언어로 내려옵니다.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EC31CD3-0BD9-4339-9ADE-857290282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609850"/>
            <a:ext cx="2743200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4C7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F4D8F2D-A8A4-434A-8743-C9A58B569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743200"/>
            <a:ext cx="24003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85E3E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B85E3E"/>
                </a:solidFill>
                <a:latin typeface="Aptos"/>
                <a:ea typeface="Aptos"/>
                <a:cs typeface="Aptos"/>
              </a:rPr>
              <a:t>Kids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2872C38-FF00-4264-AC62-7F082474A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990850"/>
            <a:ext cx="24003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키즈 시장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B88F745-9E56-4A29-A8E3-9E554B385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486150"/>
            <a:ext cx="2400300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아이 건강도 중요하지만,</a:t>
            </a:r>
          </a:p>
          <a:p xmlns:a="http://schemas.openxmlformats.org/drawingml/2006/main">
            <a:pPr algn="l">
              <a:defRPr sz="10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더 직접적인 문제는 '안 먹는 것'입니다.</a:t>
            </a:r>
          </a:p>
          <a:p xmlns:a="http://schemas.openxmlformats.org/drawingml/2006/main">
            <a:pPr algn="l">
              <a:defRPr sz="10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키즈카페, 베이비페어, 엄마 커뮤니티로 확장할 수 있습니다.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959B4DF-CA40-47F1-88F4-B846A69CD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2609850"/>
            <a:ext cx="2743200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4C7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6562357-0776-4C19-896B-4BD5B496A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2743200"/>
            <a:ext cx="24003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85E3E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B85E3E"/>
                </a:solidFill>
                <a:latin typeface="Aptos"/>
                <a:ea typeface="Aptos"/>
                <a:cs typeface="Aptos"/>
              </a:rPr>
              <a:t>Wedding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2E04A8D-0F5C-4099-BD91-208E40126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2990850"/>
            <a:ext cx="24003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웨딩 시장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2AA50D4-7290-42C3-BA77-025F55AD6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3486150"/>
            <a:ext cx="2400300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신혼부부만 직접 보는 것이 아니라,</a:t>
            </a:r>
          </a:p>
          <a:p xmlns:a="http://schemas.openxmlformats.org/drawingml/2006/main">
            <a:pPr algn="l">
              <a:defRPr sz="10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웨딩 플래너를 파트너로 읽는 시선이 필요합니다.</a:t>
            </a:r>
          </a:p>
          <a:p xmlns:a="http://schemas.openxmlformats.org/drawingml/2006/main">
            <a:pPr algn="l">
              <a:defRPr sz="10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선물과 제안 시장으로 이어집니다.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69B34BA-08BB-4185-B483-D3974E07D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2609850"/>
            <a:ext cx="2743200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4C7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0072A45-578F-4405-96D8-9637775873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2743200"/>
            <a:ext cx="24003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85E3E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B85E3E"/>
                </a:solidFill>
                <a:latin typeface="Aptos"/>
                <a:ea typeface="Aptos"/>
                <a:cs typeface="Aptos"/>
              </a:rPr>
              <a:t>Silver · ESG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A146482-9534-472D-92A3-FC8397BFD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2990850"/>
            <a:ext cx="24003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실버 · 기업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18426A5-B143-401B-9A39-C6FA39FA5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3486150"/>
            <a:ext cx="2400300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건강, 복지, 병문안, 기업 ESG까지.</a:t>
            </a:r>
          </a:p>
          <a:p xmlns:a="http://schemas.openxmlformats.org/drawingml/2006/main">
            <a:pPr algn="l">
              <a:defRPr sz="10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과일은 단순 식품이 아니라 제안서의 한 항목이 됩니다.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CBE0E9B-3D86-4DCF-9DFA-8F66940A8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2400300"/>
            <a:ext cx="2381250" cy="2647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4C7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E29B25E-87B0-45F1-BEBC-01FF26DDC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2533650"/>
            <a:ext cx="1047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85E3E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B85E3E"/>
                </a:solidFill>
                <a:latin typeface="Aptos"/>
                <a:ea typeface="Aptos"/>
                <a:cs typeface="Aptos"/>
              </a:rPr>
              <a:t>TSTC DEMO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52031EE-775D-433F-BF83-897074EBF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2800350"/>
            <a:ext cx="11239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80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바로 체험하기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1453F86-1DE2-4AD8-9D00-07156C1B9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3619500"/>
            <a:ext cx="11239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강의 직후</a:t>
            </a:r>
          </a:p>
          <a:p xmlns:a="http://schemas.openxmlformats.org/drawingml/2006/main">
            <a:pPr algn="l">
              <a:defRPr sz="975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바로 열어볼 수 있게</a:t>
            </a:r>
          </a:p>
          <a:p xmlns:a="http://schemas.openxmlformats.org/drawingml/2006/main">
            <a:pPr algn="l">
              <a:defRPr sz="975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진단 시작 주소를</a:t>
            </a:r>
          </a:p>
          <a:p xmlns:a="http://schemas.openxmlformats.org/drawingml/2006/main">
            <a:pPr algn="l">
              <a:defRPr sz="975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QR로 담았습니다.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46A4C15-4F17-4916-9FDB-05AE1D8F8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4533900"/>
            <a:ext cx="20383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7A6F65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A6F65"/>
                </a:solidFill>
                <a:latin typeface="Aptos"/>
                <a:ea typeface="Aptos"/>
                <a:cs typeface="Aptos"/>
              </a:rPr>
              <a:t>koreafruit.kr/tstc-start.html</a:t>
            </a:r>
          </a:p>
        </p:txBody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1bf6d1e393747bc"/>
          <a:stretch xmlns:a="http://schemas.openxmlformats.org/drawingml/2006/main"/>
        </p:blipFill>
        <p:spPr>
          <a:xfrm xmlns:a="http://schemas.openxmlformats.org/drawingml/2006/main">
            <a:off x="10896600" y="2667000"/>
            <a:ext cx="704850" cy="704850"/>
          </a:xfrm>
          <a:prstGeom xmlns:a="http://schemas.openxmlformats.org/drawingml/2006/main" prst="rect">
            <a:avLst/>
          </a:prstGeom>
        </p:spPr>
      </p:pic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D1F7857-AAF3-4A2C-BCD5-63D9DE71B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38900"/>
            <a:ext cx="10744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ED4C7"/>
          </a:solidFill>
          <a:ln xmlns:a="http://schemas.openxmlformats.org/drawingml/2006/main" w="0">
            <a:solidFill>
              <a:srgbClr val="DED4C7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30785E1-438D-4DFB-BB42-559ED90B4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572250"/>
            <a:ext cx="45720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7A6F65"/>
                </a:solidFill>
                <a:latin typeface="Aptos"/>
                <a:ea typeface="Aptos"/>
                <a:cs typeface="Aptos"/>
              </a:defRPr>
            </a:pPr>
            <a:r>
              <a:rPr sz="750" b="0">
                <a:solidFill>
                  <a:srgbClr val="7A6F65"/>
                </a:solidFill>
                <a:latin typeface="Aptos"/>
                <a:ea typeface="Aptos"/>
                <a:cs typeface="Aptos"/>
              </a:rPr>
              <a:t>대한과일협회 · Korea Fruit Association</a:t>
            </a:r>
          </a:p>
        </p:txBody>
      </p:sp>
    </p:spTree>
    <p:extLst>
      <p:ext uri="{BB962C8B-B14F-4D97-AF65-F5344CB8AC3E}">
        <p14:creationId xmlns:p14="http://schemas.microsoft.com/office/powerpoint/2010/main" val="798846560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EFED7A1-CCB0-4F61-9165-DB573BC98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F7F3"/>
          </a:solidFill>
          <a:ln xmlns:a="http://schemas.openxmlformats.org/drawingml/2006/main" w="0">
            <a:solidFill>
              <a:srgbClr val="FAF7F3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35E79B7-8E23-4D56-AC4E-B99A20FEA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66700"/>
            <a:ext cx="2286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85E3E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B85E3E"/>
                </a:solidFill>
                <a:latin typeface="Aptos"/>
                <a:ea typeface="Aptos"/>
                <a:cs typeface="Aptos"/>
              </a:rPr>
              <a:t>KFA EDU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2B0AD08-19B1-43CB-BCDE-255DF1B35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266700"/>
            <a:ext cx="2667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7A6F65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A6F65"/>
                </a:solidFill>
                <a:latin typeface="Aptos"/>
                <a:ea typeface="Aptos"/>
                <a:cs typeface="Aptos"/>
              </a:rPr>
              <a:t>ENDING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AA53543-EBCC-451E-B753-AF7235C27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0" y="266700"/>
            <a:ext cx="1143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7A6F65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A6F65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pic>
        <p:nvPicPr>
          <p:cNvPr id="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b26267f5a194300"/>
          <a:srcRect xmlns:a="http://schemas.openxmlformats.org/drawingml/2006/main" l="23398" t="0" r="2339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239000" y="1143000"/>
            <a:ext cx="4229100" cy="4476750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DF8E3CC-B1DF-44AC-A4E2-2956BB1D6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257300"/>
            <a:ext cx="5334000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5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5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네잎클로버는 밖이 아니라</a:t>
            </a:r>
          </a:p>
          <a:p xmlns:a="http://schemas.openxmlformats.org/drawingml/2006/main">
            <a:pPr algn="l">
              <a:defRPr sz="25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5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이미 살아온 삶 안에 있습니다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EAD9E2A-B186-46DA-A373-AC903DF21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324100"/>
            <a:ext cx="533400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D3530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200" b="0">
                <a:solidFill>
                  <a:srgbClr val="3D3530"/>
                </a:solidFill>
                <a:latin typeface="Times New Roman"/>
                <a:ea typeface="Times New Roman"/>
                <a:cs typeface="Times New Roman"/>
              </a:rPr>
              <a:t>과일을 새로 발견하는 강의가 아니라,</a:t>
            </a:r>
          </a:p>
          <a:p xmlns:a="http://schemas.openxmlformats.org/drawingml/2006/main">
            <a:pPr algn="l">
              <a:defRPr sz="1200" b="0">
                <a:solidFill>
                  <a:srgbClr val="3D3530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200" b="0">
                <a:solidFill>
                  <a:srgbClr val="3D3530"/>
                </a:solidFill>
                <a:latin typeface="Times New Roman"/>
                <a:ea typeface="Times New Roman"/>
                <a:cs typeface="Times New Roman"/>
              </a:rPr>
              <a:t>자기 경험을 다시 보게 하는 강의로 끝내야 합니다.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0F25BDD-EE06-4B96-8645-254EC8519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276600"/>
            <a:ext cx="5334000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오늘 강의의 마지막은 좋은 말로 끝내는 장식이 아니라,</a:t>
            </a:r>
          </a:p>
          <a:p xmlns:a="http://schemas.openxmlformats.org/drawingml/2006/main">
            <a:pPr algn="l">
              <a:defRPr sz="13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현장 경험, 거절, 상권 변화, 아이 반응이 모두 쓸모 있는 감각이었다는 결론으로 모여야 합니다.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9E68587-C8BB-41F9-AE9D-9D284F7D8D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705350"/>
            <a:ext cx="533400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E5DD"/>
          </a:solidFill>
          <a:ln xmlns:a="http://schemas.openxmlformats.org/drawingml/2006/main" w="0">
            <a:solidFill>
              <a:srgbClr val="F2E5DD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A98F6C7-532E-43ED-8FD6-C090EFD68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705350"/>
            <a:ext cx="3810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5E3E"/>
          </a:solidFill>
          <a:ln xmlns:a="http://schemas.openxmlformats.org/drawingml/2006/main" w="0">
            <a:solidFill>
              <a:srgbClr val="B85E3E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0A49A25-9DA1-4632-982F-2F13D8B30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857750"/>
            <a:ext cx="502920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3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행운을 찾으려 행복을 짓밟지 않는</a:t>
            </a:r>
          </a:p>
          <a:p xmlns:a="http://schemas.openxmlformats.org/drawingml/2006/main">
            <a:pPr algn="l">
              <a:defRPr sz="13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3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현명한 분들이 되실 거라 믿습니다.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FEE6D6C-BD27-4D03-88AB-B837475A2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38900"/>
            <a:ext cx="10744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ED4C7"/>
          </a:solidFill>
          <a:ln xmlns:a="http://schemas.openxmlformats.org/drawingml/2006/main" w="0">
            <a:solidFill>
              <a:srgbClr val="DED4C7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94959FA-2CD1-4340-B7B0-BFB6C6C32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572250"/>
            <a:ext cx="45720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7A6F65"/>
                </a:solidFill>
                <a:latin typeface="Aptos"/>
                <a:ea typeface="Aptos"/>
                <a:cs typeface="Aptos"/>
              </a:defRPr>
            </a:pPr>
            <a:r>
              <a:rPr sz="750" b="0">
                <a:solidFill>
                  <a:srgbClr val="7A6F65"/>
                </a:solidFill>
                <a:latin typeface="Aptos"/>
                <a:ea typeface="Aptos"/>
                <a:cs typeface="Aptos"/>
              </a:rPr>
              <a:t>대한과일협회 · 과일코디네이터 2급 오전 강의 마무리</a:t>
            </a:r>
          </a:p>
        </p:txBody>
      </p:sp>
    </p:spTree>
    <p:extLst>
      <p:ext uri="{BB962C8B-B14F-4D97-AF65-F5344CB8AC3E}">
        <p14:creationId xmlns:p14="http://schemas.microsoft.com/office/powerpoint/2010/main" val="1459872970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93F2D7C-C802-47A0-B881-81BC92330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F7F3"/>
          </a:solidFill>
          <a:ln xmlns:a="http://schemas.openxmlformats.org/drawingml/2006/main" w="0">
            <a:solidFill>
              <a:srgbClr val="FAF7F3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FCAB644-F725-4753-9D13-4C0D1D2D9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66700"/>
            <a:ext cx="2286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85E3E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B85E3E"/>
                </a:solidFill>
                <a:latin typeface="Aptos"/>
                <a:ea typeface="Aptos"/>
                <a:cs typeface="Aptos"/>
              </a:rPr>
              <a:t>KFA EDU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2498343-F1E7-49FE-AD7A-826687A8F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266700"/>
            <a:ext cx="2667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7A6F65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A6F65"/>
                </a:solidFill>
                <a:latin typeface="Aptos"/>
                <a:ea typeface="Aptos"/>
                <a:cs typeface="Aptos"/>
              </a:rPr>
              <a:t>강의 구성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D0CE17B-9F23-4049-B605-F85B1BE7D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0" y="266700"/>
            <a:ext cx="1143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7A6F65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A6F65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292B711-3A32-481C-A526-DC1AF81ADF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028700"/>
            <a:ext cx="6096000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5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5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오늘 강의는 세 장면으로 갑니다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2438E31-2A17-4447-B4B2-167A691EF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95500"/>
            <a:ext cx="609600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D3530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200" b="0">
                <a:solidFill>
                  <a:srgbClr val="3D3530"/>
                </a:solidFill>
                <a:latin typeface="Times New Roman"/>
                <a:ea typeface="Times New Roman"/>
                <a:cs typeface="Times New Roman"/>
              </a:rPr>
              <a:t>왜 시작됐는가 → 무엇을 읽는가 → 어디에 쓰는가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3F48ACF-9B72-4E87-84CC-CBAEC1AAD5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381250"/>
            <a:ext cx="335280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4C7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53BF77E-D38C-4386-AD3F-660C5B8AF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514600"/>
            <a:ext cx="30099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85E3E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B85E3E"/>
                </a:solidFill>
                <a:latin typeface="Aptos"/>
                <a:ea typeface="Aptos"/>
                <a:cs typeface="Aptos"/>
              </a:rPr>
              <a:t>PART 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EDCA2D8-1C93-4969-B4B8-32B7FE317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762250"/>
            <a:ext cx="30099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왜 시작됐는가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B608B93-001D-4C7B-8F30-7AB2DFF77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257550"/>
            <a:ext cx="3009900" cy="1866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개인 스토리, 160,000팀,</a:t>
            </a:r>
          </a:p>
          <a:p xmlns:a="http://schemas.openxmlformats.org/drawingml/2006/main">
            <a:pPr algn="l">
              <a:defRPr sz="10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매장 위기와 공동구매 전환까지.</a:t>
            </a:r>
          </a:p>
          <a:p xmlns:a="http://schemas.openxmlformats.org/drawingml/2006/main">
            <a:pPr algn="l">
              <a:defRPr sz="10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왜 사람을 먼저 읽게 되었는지 보여줍니다.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7E6E9CA-6533-4701-88C5-542E799E9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2381250"/>
            <a:ext cx="335280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4C7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8F2B58A-3115-4EBE-A9FD-7A3F2EB76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2514600"/>
            <a:ext cx="30099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85E3E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B85E3E"/>
                </a:solidFill>
                <a:latin typeface="Aptos"/>
                <a:ea typeface="Aptos"/>
                <a:cs typeface="Aptos"/>
              </a:rPr>
              <a:t>PART 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554BD8B-DA1F-457D-9F6C-21A2FCCA4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2762250"/>
            <a:ext cx="30099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무엇을 읽는가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62C06E2-9971-455B-B300-BD4B85B28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257550"/>
            <a:ext cx="3009900" cy="1866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시장 변화, 생애주기,</a:t>
            </a:r>
          </a:p>
          <a:p xmlns:a="http://schemas.openxmlformats.org/drawingml/2006/main">
            <a:pPr algn="l">
              <a:defRPr sz="10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구매결정권자, TSTC 4축과</a:t>
            </a:r>
          </a:p>
          <a:p xmlns:a="http://schemas.openxmlformats.org/drawingml/2006/main">
            <a:pPr algn="l">
              <a:defRPr sz="10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3가지 시선으로 과일을 해석합니다.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D24F59F-FA03-4CC4-86E8-6663C9320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381250"/>
            <a:ext cx="335280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4C7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0429E2D-9E7C-4A5C-A99D-7A149C461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514600"/>
            <a:ext cx="30099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85E3E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B85E3E"/>
                </a:solidFill>
                <a:latin typeface="Aptos"/>
                <a:ea typeface="Aptos"/>
                <a:cs typeface="Aptos"/>
              </a:rPr>
              <a:t>PART 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0343D05-9999-4CF5-899E-5DB4B6AD4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762250"/>
            <a:ext cx="30099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어디에 쓰는가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9550CDC-13DE-43BF-9FD9-92BBCA24C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257550"/>
            <a:ext cx="3009900" cy="1866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키즈, 웨딩, 실버, ESG까지.</a:t>
            </a:r>
          </a:p>
          <a:p xmlns:a="http://schemas.openxmlformats.org/drawingml/2006/main">
            <a:pPr algn="l">
              <a:defRPr sz="10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과일코디네이터가 실제로</a:t>
            </a:r>
          </a:p>
          <a:p xmlns:a="http://schemas.openxmlformats.org/drawingml/2006/main">
            <a:pPr algn="l">
              <a:defRPr sz="10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들어갈 시장을 현실적으로 제안합니다.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0559A22-0726-4DB7-8AD6-0C4A0A141A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38900"/>
            <a:ext cx="10744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ED4C7"/>
          </a:solidFill>
          <a:ln xmlns:a="http://schemas.openxmlformats.org/drawingml/2006/main" w="0">
            <a:solidFill>
              <a:srgbClr val="DED4C7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2B9A52D-AA45-48E6-BF83-7B64EDAAA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572250"/>
            <a:ext cx="45720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7A6F65"/>
                </a:solidFill>
                <a:latin typeface="Aptos"/>
                <a:ea typeface="Aptos"/>
                <a:cs typeface="Aptos"/>
              </a:defRPr>
            </a:pPr>
            <a:r>
              <a:rPr sz="750" b="0">
                <a:solidFill>
                  <a:srgbClr val="7A6F65"/>
                </a:solidFill>
                <a:latin typeface="Aptos"/>
                <a:ea typeface="Aptos"/>
                <a:cs typeface="Aptos"/>
              </a:rPr>
              <a:t>대한과일협회 · Korea Fruit Association</a:t>
            </a:r>
          </a:p>
        </p:txBody>
      </p:sp>
    </p:spTree>
    <p:extLst>
      <p:ext uri="{BB962C8B-B14F-4D97-AF65-F5344CB8AC3E}">
        <p14:creationId xmlns:p14="http://schemas.microsoft.com/office/powerpoint/2010/main" val="1914509447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DEB68D2-D0A1-4FEC-8981-ED07E3A67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F7F3"/>
          </a:solidFill>
          <a:ln xmlns:a="http://schemas.openxmlformats.org/drawingml/2006/main" w="0">
            <a:solidFill>
              <a:srgbClr val="FAF7F3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7EF570D-B72D-4495-B5A4-ED4E527F0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66700"/>
            <a:ext cx="2286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85E3E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B85E3E"/>
                </a:solidFill>
                <a:latin typeface="Aptos"/>
                <a:ea typeface="Aptos"/>
                <a:cs typeface="Aptos"/>
              </a:rPr>
              <a:t>KFA EDU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BFD2253-C146-4CE6-9569-43FA21D58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266700"/>
            <a:ext cx="2667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7A6F65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A6F65"/>
                </a:solidFill>
                <a:latin typeface="Aptos"/>
                <a:ea typeface="Aptos"/>
                <a:cs typeface="Aptos"/>
              </a:rPr>
              <a:t>PART 01 · 오프닝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6DB69A4-6B9B-4061-8D63-701328296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0" y="266700"/>
            <a:ext cx="1143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7A6F65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A6F65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pic>
        <p:nvPicPr>
          <p:cNvPr id="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e1319ab20414695"/>
          <a:srcRect xmlns:a="http://schemas.openxmlformats.org/drawingml/2006/main" l="22727" t="0" r="2272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10400" y="1181100"/>
            <a:ext cx="4457700" cy="4457700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AFBC72B-B550-4776-88D5-39C9444C9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314450"/>
            <a:ext cx="5143500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5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5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과일을 좋아해서</a:t>
            </a:r>
          </a:p>
          <a:p xmlns:a="http://schemas.openxmlformats.org/drawingml/2006/main">
            <a:pPr algn="l">
              <a:defRPr sz="25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5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시작한 일은 아닙니다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42A0CFA-29D2-42B9-B4FC-1589448519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381250"/>
            <a:ext cx="514350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D3530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200" b="0">
                <a:solidFill>
                  <a:srgbClr val="3D3530"/>
                </a:solidFill>
                <a:latin typeface="Times New Roman"/>
                <a:ea typeface="Times New Roman"/>
                <a:cs typeface="Times New Roman"/>
              </a:rPr>
              <a:t>살아보려고 시작했고,</a:t>
            </a:r>
          </a:p>
          <a:p xmlns:a="http://schemas.openxmlformats.org/drawingml/2006/main">
            <a:pPr algn="l">
              <a:defRPr sz="1200" b="0">
                <a:solidFill>
                  <a:srgbClr val="3D3530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200" b="0">
                <a:solidFill>
                  <a:srgbClr val="3D3530"/>
                </a:solidFill>
                <a:latin typeface="Times New Roman"/>
                <a:ea typeface="Times New Roman"/>
                <a:cs typeface="Times New Roman"/>
              </a:rPr>
              <a:t>팔아보면서 사람을 먼저 읽게 됐습니다.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6538C00-9752-4273-AD7C-E186D4D32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200400"/>
            <a:ext cx="4953000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공무원 준비를 접고 현장으로 들어간 이야기,</a:t>
            </a:r>
          </a:p>
          <a:p xmlns:a="http://schemas.openxmlformats.org/drawingml/2006/main">
            <a:pPr algn="l">
              <a:defRPr sz="13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처음 먹어본 멜론 한 입으로 과일을 새롭게 보게 된 장면은</a:t>
            </a:r>
          </a:p>
          <a:p xmlns:a="http://schemas.openxmlformats.org/drawingml/2006/main">
            <a:pPr algn="l">
              <a:defRPr sz="13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청중이 강사를 믿게 만드는 첫 리듬입니다.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CD5CEF4-5819-4F54-AC1B-242BE33FA1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838700"/>
            <a:ext cx="4953000" cy="1009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E5DD"/>
          </a:solidFill>
          <a:ln xmlns:a="http://schemas.openxmlformats.org/drawingml/2006/main" w="0">
            <a:solidFill>
              <a:srgbClr val="F2E5DD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4BC484E-1B89-407B-82B2-DF9F4FABF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838700"/>
            <a:ext cx="38100" cy="1009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5E3E"/>
          </a:solidFill>
          <a:ln xmlns:a="http://schemas.openxmlformats.org/drawingml/2006/main" w="0">
            <a:solidFill>
              <a:srgbClr val="B85E3E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4B6BC14-9080-4074-82BF-01D35D7F6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991100"/>
            <a:ext cx="46482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3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과일업은 학력보다 성실함이 먼저였고,</a:t>
            </a:r>
          </a:p>
          <a:p xmlns:a="http://schemas.openxmlformats.org/drawingml/2006/main">
            <a:pPr algn="l">
              <a:defRPr sz="13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3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감보다 관찰력이 더 중요했습니다.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A926354-8C6C-4879-8D00-97A9D7719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38900"/>
            <a:ext cx="10744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ED4C7"/>
          </a:solidFill>
          <a:ln xmlns:a="http://schemas.openxmlformats.org/drawingml/2006/main" w="0">
            <a:solidFill>
              <a:srgbClr val="DED4C7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9FA3E30-0F9F-4FE6-9CBA-930831A1A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572250"/>
            <a:ext cx="45720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7A6F65"/>
                </a:solidFill>
                <a:latin typeface="Aptos"/>
                <a:ea typeface="Aptos"/>
                <a:cs typeface="Aptos"/>
              </a:defRPr>
            </a:pPr>
            <a:r>
              <a:rPr sz="750" b="0">
                <a:solidFill>
                  <a:srgbClr val="7A6F65"/>
                </a:solidFill>
                <a:latin typeface="Aptos"/>
                <a:ea typeface="Aptos"/>
                <a:cs typeface="Aptos"/>
              </a:rPr>
              <a:t>대한과일협회 · Korea Fruit Association</a:t>
            </a:r>
          </a:p>
        </p:txBody>
      </p:sp>
    </p:spTree>
    <p:extLst>
      <p:ext uri="{BB962C8B-B14F-4D97-AF65-F5344CB8AC3E}">
        <p14:creationId xmlns:p14="http://schemas.microsoft.com/office/powerpoint/2010/main" val="1926875491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C39798E-C83E-46A6-864E-6BA4C2E2E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F7F3"/>
          </a:solidFill>
          <a:ln xmlns:a="http://schemas.openxmlformats.org/drawingml/2006/main" w="0">
            <a:solidFill>
              <a:srgbClr val="FAF7F3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519EC88-1EDD-402D-B7B7-ADA044711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66700"/>
            <a:ext cx="2286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85E3E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B85E3E"/>
                </a:solidFill>
                <a:latin typeface="Aptos"/>
                <a:ea typeface="Aptos"/>
                <a:cs typeface="Aptos"/>
              </a:rPr>
              <a:t>KFA EDU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D46CA6A-54F2-42CD-AF59-67D924395E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266700"/>
            <a:ext cx="2667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7A6F65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A6F65"/>
                </a:solidFill>
                <a:latin typeface="Aptos"/>
                <a:ea typeface="Aptos"/>
                <a:cs typeface="Aptos"/>
              </a:rPr>
              <a:t>PART 01 · 관찰량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161E4C0-687C-4384-BEC8-F9FF0C056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0" y="266700"/>
            <a:ext cx="1143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7A6F65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A6F65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3C3FCF2-B0C0-41E2-A60E-7D05746C5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028700"/>
            <a:ext cx="6096000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5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5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160,000팀이 알려준 것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B5F44D6-8953-4E0F-BF78-2DB0C8115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95500"/>
            <a:ext cx="609600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D3530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200" b="0">
                <a:solidFill>
                  <a:srgbClr val="3D3530"/>
                </a:solidFill>
                <a:latin typeface="Times New Roman"/>
                <a:ea typeface="Times New Roman"/>
                <a:cs typeface="Times New Roman"/>
              </a:rPr>
              <a:t>많이 판 것이 아니라,</a:t>
            </a:r>
          </a:p>
          <a:p xmlns:a="http://schemas.openxmlformats.org/drawingml/2006/main">
            <a:pPr algn="l">
              <a:defRPr sz="1200" b="0">
                <a:solidFill>
                  <a:srgbClr val="3D3530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200" b="0">
                <a:solidFill>
                  <a:srgbClr val="3D3530"/>
                </a:solidFill>
                <a:latin typeface="Times New Roman"/>
                <a:ea typeface="Times New Roman"/>
                <a:cs typeface="Times New Roman"/>
              </a:rPr>
              <a:t>많이 만난 덕분에 사람의 패턴이 보이기 시작했습니다.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DE979DE-CADE-4CE1-83CF-E2D3B8A13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724150"/>
            <a:ext cx="247650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4C7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E75B899-1AEA-492F-8647-D44695325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933700"/>
            <a:ext cx="21336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9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3년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E584E2D-3972-4A43-BDF0-610B954A8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448050"/>
            <a:ext cx="21336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3D3530"/>
                </a:solidFill>
                <a:latin typeface="Aptos"/>
                <a:ea typeface="Aptos"/>
                <a:cs typeface="Aptos"/>
              </a:rPr>
              <a:t>직원 · 점장 · 3개 매장 관리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7C69BCF-34D0-48EB-8FE0-06D56B1DE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810000"/>
            <a:ext cx="21336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7A6F65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A6F65"/>
                </a:solidFill>
                <a:latin typeface="Aptos"/>
                <a:ea typeface="Aptos"/>
                <a:cs typeface="Aptos"/>
              </a:rPr>
              <a:t>매장 안에서 성장한 기간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355EEA1-5B02-4FEC-9A5B-663692579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2724150"/>
            <a:ext cx="247650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4C7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00A38ED-AD50-4632-9D6F-35ECAAC1D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2933700"/>
            <a:ext cx="21336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9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150~200팀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CDE2376-427D-4C86-BBBF-4B9484FBD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3448050"/>
            <a:ext cx="21336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3D3530"/>
                </a:solidFill>
                <a:latin typeface="Aptos"/>
                <a:ea typeface="Aptos"/>
                <a:cs typeface="Aptos"/>
              </a:rPr>
              <a:t>하루 평균 만난 고객 팀 수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46E82AB-EEB5-440B-9DDF-8BAE7DB69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3810000"/>
            <a:ext cx="21336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7A6F65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A6F65"/>
                </a:solidFill>
                <a:latin typeface="Aptos"/>
                <a:ea typeface="Aptos"/>
                <a:cs typeface="Aptos"/>
              </a:rPr>
              <a:t>짧은 시간 안에 목적을 읽어야 했던 현장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9B2C51A-2289-49D7-AB72-6EC7D53E03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724150"/>
            <a:ext cx="247650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4C7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FC35F48-B66E-41A5-A585-D371284C8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933700"/>
            <a:ext cx="21336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9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160,000팀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51C0D9C-A5EF-4EC6-BD7B-2867E739E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448050"/>
            <a:ext cx="21336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3D3530"/>
                </a:solidFill>
                <a:latin typeface="Aptos"/>
                <a:ea typeface="Aptos"/>
                <a:cs typeface="Aptos"/>
              </a:rPr>
              <a:t>3년 누적 고객 수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04F2B23-B91A-4E2D-9A57-57F7227DA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810000"/>
            <a:ext cx="21336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7A6F65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A6F65"/>
                </a:solidFill>
                <a:latin typeface="Aptos"/>
                <a:ea typeface="Aptos"/>
                <a:cs typeface="Aptos"/>
              </a:rPr>
              <a:t>숫자보다 중요한 건 반복 관찰의 밀도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2F8697C-1A19-4995-AAEA-C51427E4A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2724150"/>
            <a:ext cx="247650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4C7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8FAE0CD-73CD-4461-88DD-198DDA2DF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2933700"/>
            <a:ext cx="21336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9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2분 룰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F10FFD9-4C13-4AEE-9A6B-203AA32DB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3448050"/>
            <a:ext cx="21336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3D3530"/>
                </a:solidFill>
                <a:latin typeface="Aptos"/>
                <a:ea typeface="Aptos"/>
                <a:cs typeface="Aptos"/>
              </a:rPr>
              <a:t>빠르게 읽고 대화 방향 잡기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6B28E59-B7EC-44A8-94E0-7CE7D2634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3810000"/>
            <a:ext cx="21336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7A6F65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A6F65"/>
                </a:solidFill>
                <a:latin typeface="Aptos"/>
                <a:ea typeface="Aptos"/>
                <a:cs typeface="Aptos"/>
              </a:rPr>
              <a:t>무엇을 사나보다 왜 사나를 보는 습관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8067F1F-B74A-48CE-9389-629D964C6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743450"/>
            <a:ext cx="723900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명동 아디다스와 과일 매장의 공통점은 제품 설명보다 사람 파악이 먼저였다는 점입니다.</a:t>
            </a:r>
          </a:p>
          <a:p xmlns:a="http://schemas.openxmlformats.org/drawingml/2006/main">
            <a:pPr algn="l">
              <a:defRPr sz="13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이 장면이 과일코디네이터의 기본 감각으로 이어집니다.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CEBD3C9-5A27-4BDC-AAD5-F7231FC66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686300"/>
            <a:ext cx="3048000" cy="110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E5DD"/>
          </a:solidFill>
          <a:ln xmlns:a="http://schemas.openxmlformats.org/drawingml/2006/main" w="0">
            <a:solidFill>
              <a:srgbClr val="F2E5DD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7C80446-7515-4837-9C6F-F79FE403B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686300"/>
            <a:ext cx="38100" cy="110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5E3E"/>
          </a:solidFill>
          <a:ln xmlns:a="http://schemas.openxmlformats.org/drawingml/2006/main" w="0">
            <a:solidFill>
              <a:srgbClr val="B85E3E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D3DA268-67A4-4757-AB51-578723711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4838700"/>
            <a:ext cx="2743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3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선택을 고객이 하는 것 같지만,</a:t>
            </a:r>
          </a:p>
          <a:p xmlns:a="http://schemas.openxmlformats.org/drawingml/2006/main">
            <a:pPr algn="l">
              <a:defRPr sz="13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3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직원은 그보다 먼저 목적을 읽고 움직입니다.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24505C9-A22B-443A-B66C-482A9610D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38900"/>
            <a:ext cx="10744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ED4C7"/>
          </a:solidFill>
          <a:ln xmlns:a="http://schemas.openxmlformats.org/drawingml/2006/main" w="0">
            <a:solidFill>
              <a:srgbClr val="DED4C7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9D8ED15-87A2-4E9C-9133-93464189F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572250"/>
            <a:ext cx="45720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7A6F65"/>
                </a:solidFill>
                <a:latin typeface="Aptos"/>
                <a:ea typeface="Aptos"/>
                <a:cs typeface="Aptos"/>
              </a:defRPr>
            </a:pPr>
            <a:r>
              <a:rPr sz="750" b="0">
                <a:solidFill>
                  <a:srgbClr val="7A6F65"/>
                </a:solidFill>
                <a:latin typeface="Aptos"/>
                <a:ea typeface="Aptos"/>
                <a:cs typeface="Aptos"/>
              </a:rPr>
              <a:t>대한과일협회 · Korea Fruit Association</a:t>
            </a:r>
          </a:p>
        </p:txBody>
      </p:sp>
    </p:spTree>
    <p:extLst>
      <p:ext uri="{BB962C8B-B14F-4D97-AF65-F5344CB8AC3E}">
        <p14:creationId xmlns:p14="http://schemas.microsoft.com/office/powerpoint/2010/main" val="784389211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A83967D-FEA6-4EB5-BFD7-A8CF642CB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F7F3"/>
          </a:solidFill>
          <a:ln xmlns:a="http://schemas.openxmlformats.org/drawingml/2006/main" w="0">
            <a:solidFill>
              <a:srgbClr val="FAF7F3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40FFDBF-C875-4452-99F0-F6FAD0954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66700"/>
            <a:ext cx="2286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85E3E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B85E3E"/>
                </a:solidFill>
                <a:latin typeface="Aptos"/>
                <a:ea typeface="Aptos"/>
                <a:cs typeface="Aptos"/>
              </a:rPr>
              <a:t>KFA EDU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F03C853-A84C-40D2-9DC1-3A3349F66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266700"/>
            <a:ext cx="2667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7A6F65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A6F65"/>
                </a:solidFill>
                <a:latin typeface="Aptos"/>
                <a:ea typeface="Aptos"/>
                <a:cs typeface="Aptos"/>
              </a:rPr>
              <a:t>PART 01 · 전환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A0F97AA-030D-466B-BFCA-BB2D6AB68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0" y="266700"/>
            <a:ext cx="1143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7A6F65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A6F65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A4B4E2B-95BF-4FEC-9C18-B6AC9A8E9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028700"/>
            <a:ext cx="5905500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5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5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문제는 과일이 아니라 사람이었습니다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FA669E6-1C56-4BD5-9949-CC82D4457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95500"/>
            <a:ext cx="590550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D3530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200" b="0">
                <a:solidFill>
                  <a:srgbClr val="3D3530"/>
                </a:solidFill>
                <a:latin typeface="Times New Roman"/>
                <a:ea typeface="Times New Roman"/>
                <a:cs typeface="Times New Roman"/>
              </a:rPr>
              <a:t>상권이 바뀌고, 가족이 이동하고,</a:t>
            </a:r>
          </a:p>
          <a:p xmlns:a="http://schemas.openxmlformats.org/drawingml/2006/main">
            <a:pPr algn="l">
              <a:defRPr sz="1200" b="0">
                <a:solidFill>
                  <a:srgbClr val="3D3530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200" b="0">
                <a:solidFill>
                  <a:srgbClr val="3D3530"/>
                </a:solidFill>
                <a:latin typeface="Times New Roman"/>
                <a:ea typeface="Times New Roman"/>
                <a:cs typeface="Times New Roman"/>
              </a:rPr>
              <a:t>소비 장면이 달라지면 같은 가게도 다르게 읽어야 합니다.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BF2776F-A5D3-4B57-AFCE-C4F6C2684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609850"/>
            <a:ext cx="2952750" cy="1771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4C7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74E4161-6B34-4876-9CC2-7716E005D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743200"/>
            <a:ext cx="26098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85E3E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B85E3E"/>
                </a:solidFill>
                <a:latin typeface="Aptos"/>
                <a:ea typeface="Aptos"/>
                <a:cs typeface="Aptos"/>
              </a:rPr>
              <a:t>전환 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29A82E0-43D2-4E82-A298-BDEB0589F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990850"/>
            <a:ext cx="26098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상권 분석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B0B0E55-DE7C-4D00-A2A4-52F394ADD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486150"/>
            <a:ext cx="26098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매출 하락 원인을 과일 품질이 아니라</a:t>
            </a:r>
          </a:p>
          <a:p xmlns:a="http://schemas.openxmlformats.org/drawingml/2006/main">
            <a:pPr algn="l">
              <a:defRPr sz="10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지역 주거 구조와 고객층 이동에서 찾았습니다.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4B35A31-2B18-4B52-A1E4-153EDDA9E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2609850"/>
            <a:ext cx="2952750" cy="1771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4C7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F506016-8F2B-44C4-BC9E-282257A09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2743200"/>
            <a:ext cx="26098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85E3E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B85E3E"/>
                </a:solidFill>
                <a:latin typeface="Aptos"/>
                <a:ea typeface="Aptos"/>
                <a:cs typeface="Aptos"/>
              </a:rPr>
              <a:t>전환 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C134DDB-9C7F-4A95-8F16-7DB8FAB1A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2990850"/>
            <a:ext cx="26098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제안 영업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3B0B7D8-BA75-4400-B3A9-1BFE6D787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3486150"/>
            <a:ext cx="26098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부동산 고객 선물을 과일로 바꾸며</a:t>
            </a:r>
          </a:p>
          <a:p xmlns:a="http://schemas.openxmlformats.org/drawingml/2006/main">
            <a:pPr algn="l">
              <a:defRPr sz="10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'이사 오는 사람의 첫 과일'을 설계했습니다.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0EFC42E-4801-4653-ADB4-1B5E77ABE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2609850"/>
            <a:ext cx="2952750" cy="1771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4C7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4CC9D74-8AA5-4EA3-90D9-9DB26E9F3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743200"/>
            <a:ext cx="26098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85E3E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B85E3E"/>
                </a:solidFill>
                <a:latin typeface="Aptos"/>
                <a:ea typeface="Aptos"/>
                <a:cs typeface="Aptos"/>
              </a:rPr>
              <a:t>전환 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0649EAA-9F21-413D-9A90-975A78BDE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990850"/>
            <a:ext cx="26098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공동구매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36FED82-76A6-4BAA-949A-E862E77C0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486150"/>
            <a:ext cx="26098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밴드 공동구매로 매장 밖으로 이동하며</a:t>
            </a:r>
          </a:p>
          <a:p xmlns:a="http://schemas.openxmlformats.org/drawingml/2006/main">
            <a:pPr algn="l">
              <a:defRPr sz="10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2시간 380만원이라는 새 장면을 만들었습니다.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df6e6eb6d994bc3"/>
          <a:srcRect xmlns:a="http://schemas.openxmlformats.org/drawingml/2006/main" l="22541" t="0" r="2254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0191750" y="2324100"/>
            <a:ext cx="1276350" cy="2324100"/>
          </a:xfrm>
          <a:prstGeom xmlns:a="http://schemas.openxmlformats.org/drawingml/2006/main" prst="rect">
            <a:avLst/>
          </a:prstGeom>
        </p:spPr>
      </p:pic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F4BD718-BA0A-4C79-A0DC-F09454F6B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838700"/>
            <a:ext cx="590550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결국 과일이 안 팔린 것이 아니라,</a:t>
            </a:r>
          </a:p>
          <a:p xmlns:a="http://schemas.openxmlformats.org/drawingml/2006/main">
            <a:pPr algn="l">
              <a:defRPr sz="1425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나와 고객의 만나는 방식이 어긋난 것이었습니다.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2D627EB-3399-45D0-927B-EC6660100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38900"/>
            <a:ext cx="10744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ED4C7"/>
          </a:solidFill>
          <a:ln xmlns:a="http://schemas.openxmlformats.org/drawingml/2006/main" w="0">
            <a:solidFill>
              <a:srgbClr val="DED4C7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A7369EA-95AA-4D56-AABF-41518C6C8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572250"/>
            <a:ext cx="45720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7A6F65"/>
                </a:solidFill>
                <a:latin typeface="Aptos"/>
                <a:ea typeface="Aptos"/>
                <a:cs typeface="Aptos"/>
              </a:defRPr>
            </a:pPr>
            <a:r>
              <a:rPr sz="750" b="0">
                <a:solidFill>
                  <a:srgbClr val="7A6F65"/>
                </a:solidFill>
                <a:latin typeface="Aptos"/>
                <a:ea typeface="Aptos"/>
                <a:cs typeface="Aptos"/>
              </a:rPr>
              <a:t>대한과일협회 · Korea Fruit Association</a:t>
            </a:r>
          </a:p>
        </p:txBody>
      </p:sp>
    </p:spTree>
    <p:extLst>
      <p:ext uri="{BB962C8B-B14F-4D97-AF65-F5344CB8AC3E}">
        <p14:creationId xmlns:p14="http://schemas.microsoft.com/office/powerpoint/2010/main" val="284943257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3B3DB5C-FCA4-4D51-9DA5-46272F457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F7F3"/>
          </a:solidFill>
          <a:ln xmlns:a="http://schemas.openxmlformats.org/drawingml/2006/main" w="0">
            <a:solidFill>
              <a:srgbClr val="FAF7F3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09F1C04-3895-4578-A681-653B691B9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66700"/>
            <a:ext cx="2286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85E3E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B85E3E"/>
                </a:solidFill>
                <a:latin typeface="Aptos"/>
                <a:ea typeface="Aptos"/>
                <a:cs typeface="Aptos"/>
              </a:rPr>
              <a:t>KFA EDU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5D5765F-5108-410B-AD27-138E1DDFF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266700"/>
            <a:ext cx="2667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7A6F65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A6F65"/>
                </a:solidFill>
                <a:latin typeface="Aptos"/>
                <a:ea typeface="Aptos"/>
                <a:cs typeface="Aptos"/>
              </a:rPr>
              <a:t>PART 02 · 시장 변화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58AD252-A42B-4A0D-8741-DB8964BF3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0" y="266700"/>
            <a:ext cx="1143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7A6F65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A6F65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28C4254-969E-4203-B1C7-4065A98B3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028700"/>
            <a:ext cx="6096000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5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5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왜 지금 과일인가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8B20E4E-B446-4748-8EE5-E1B7BE327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95500"/>
            <a:ext cx="609600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D3530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200" b="0">
                <a:solidFill>
                  <a:srgbClr val="3D3530"/>
                </a:solidFill>
                <a:latin typeface="Times New Roman"/>
                <a:ea typeface="Times New Roman"/>
                <a:cs typeface="Times New Roman"/>
              </a:rPr>
              <a:t>시장은 커졌고, 소비 장면은 더 잘게 쪼개졌고,</a:t>
            </a:r>
          </a:p>
          <a:p xmlns:a="http://schemas.openxmlformats.org/drawingml/2006/main">
            <a:pPr algn="l">
              <a:defRPr sz="1200" b="0">
                <a:solidFill>
                  <a:srgbClr val="3D3530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200" b="0">
                <a:solidFill>
                  <a:srgbClr val="3D3530"/>
                </a:solidFill>
                <a:latin typeface="Times New Roman"/>
                <a:ea typeface="Times New Roman"/>
                <a:cs typeface="Times New Roman"/>
              </a:rPr>
              <a:t>고객은 더 똑똑해졌습니다.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C3720D3-C717-4C15-B3CA-986941A7F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724150"/>
            <a:ext cx="247650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4C7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785F8B7-36F3-4A42-BA16-4551E6F76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933700"/>
            <a:ext cx="21336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9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35.5%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1A52465-B23B-4676-BD0B-6763C6DE2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448050"/>
            <a:ext cx="21336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3D3530"/>
                </a:solidFill>
                <a:latin typeface="Aptos"/>
                <a:ea typeface="Aptos"/>
                <a:cs typeface="Aptos"/>
              </a:rPr>
              <a:t>2023년 1인 가구 비중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5B6C5F7-631A-4D7E-A606-CC4578EE3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810000"/>
            <a:ext cx="21336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7A6F65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A6F65"/>
                </a:solidFill>
                <a:latin typeface="Aptos"/>
                <a:ea typeface="Aptos"/>
                <a:cs typeface="Aptos"/>
              </a:rPr>
              <a:t>통계청 · 782만 9천 가구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C93FAAC-FDD6-41E0-9229-728333181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2724150"/>
            <a:ext cx="247650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4C7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954CE26-56C6-4117-BE84-B75DE08E0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2933700"/>
            <a:ext cx="21336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9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39.4%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83019A8-F661-4CA9-8252-802D2467D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3448050"/>
            <a:ext cx="21336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3D3530"/>
                </a:solidFill>
                <a:latin typeface="Aptos"/>
                <a:ea typeface="Aptos"/>
                <a:cs typeface="Aptos"/>
              </a:rPr>
              <a:t>대전 1인 가구 비중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BB64BB3-E167-4604-9F77-7BFE7D9E2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3810000"/>
            <a:ext cx="21336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7A6F65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A6F65"/>
                </a:solidFill>
                <a:latin typeface="Aptos"/>
                <a:ea typeface="Aptos"/>
                <a:cs typeface="Aptos"/>
              </a:rPr>
              <a:t>통계청 지역별 전체 가구 대비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30EA1C5-9E80-4319-9294-F813067AE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724150"/>
            <a:ext cx="247650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4C7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1086F39-14B7-483C-8C8B-3F01AC35E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933700"/>
            <a:ext cx="21336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9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5.8조 원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BBAD18D-5E0E-424E-97B2-20C7CD7FF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448050"/>
            <a:ext cx="21336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3D3530"/>
                </a:solidFill>
                <a:latin typeface="Aptos"/>
                <a:ea typeface="Aptos"/>
                <a:cs typeface="Aptos"/>
              </a:rPr>
              <a:t>2022년 국내 과일산업 규모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590E25D-8E7B-4B94-9D99-F1206663F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810000"/>
            <a:ext cx="21336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7A6F65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A6F65"/>
                </a:solidFill>
                <a:latin typeface="Aptos"/>
                <a:ea typeface="Aptos"/>
                <a:cs typeface="Aptos"/>
              </a:rPr>
              <a:t>정부 정책브리핑 설명 기준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3DE14F9-7678-4623-82B4-A43001507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2724150"/>
            <a:ext cx="247650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4C7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C9F06BC-8E8E-4CE2-8C68-0CFFE1576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2933700"/>
            <a:ext cx="21336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9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+22.6%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692AF2D-C865-40E1-9385-06CC52CB45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3448050"/>
            <a:ext cx="21336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3D3530"/>
                </a:solidFill>
                <a:latin typeface="Aptos"/>
                <a:ea typeface="Aptos"/>
                <a:cs typeface="Aptos"/>
              </a:rPr>
              <a:t>농축수산물 거래액 증가 사례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EFC6F90-4959-4496-873F-DABE07AAF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3810000"/>
            <a:ext cx="21336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7A6F65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A6F65"/>
                </a:solidFill>
                <a:latin typeface="Aptos"/>
                <a:ea typeface="Aptos"/>
                <a:cs typeface="Aptos"/>
              </a:rPr>
              <a:t>통계청 온라인쇼핑동향조사 공개 수치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E0D500A-5666-48A5-B732-40CA395C0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762500"/>
            <a:ext cx="819150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이 수치가 말하는 건 단순한 성장보다 구조 변화입니다.</a:t>
            </a:r>
          </a:p>
          <a:p xmlns:a="http://schemas.openxmlformats.org/drawingml/2006/main">
            <a:pPr algn="l">
              <a:defRPr sz="13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혼자 사는 가구가 많아질수록 소용량, 간편 구매, 추천의 필요가 커집니다.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FBA2C85-AFB7-48BA-ACE9-B48C105E4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38900"/>
            <a:ext cx="10744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ED4C7"/>
          </a:solidFill>
          <a:ln xmlns:a="http://schemas.openxmlformats.org/drawingml/2006/main" w="0">
            <a:solidFill>
              <a:srgbClr val="DED4C7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2EFBFC0-F2E0-470C-8E7C-956FADB0A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572250"/>
            <a:ext cx="45720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7A6F65"/>
                </a:solidFill>
                <a:latin typeface="Aptos"/>
                <a:ea typeface="Aptos"/>
                <a:cs typeface="Aptos"/>
              </a:defRPr>
            </a:pPr>
            <a:r>
              <a:rPr sz="750" b="0">
                <a:solidFill>
                  <a:srgbClr val="7A6F65"/>
                </a:solidFill>
                <a:latin typeface="Aptos"/>
                <a:ea typeface="Aptos"/>
                <a:cs typeface="Aptos"/>
              </a:rPr>
              <a:t>출처 요약: 통계청 · 정부 정책브리핑 · 민간자격정보서비스</a:t>
            </a:r>
          </a:p>
        </p:txBody>
      </p:sp>
    </p:spTree>
    <p:extLst>
      <p:ext uri="{BB962C8B-B14F-4D97-AF65-F5344CB8AC3E}">
        <p14:creationId xmlns:p14="http://schemas.microsoft.com/office/powerpoint/2010/main" val="1359337181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58EE08B-5965-41A0-BA88-E1272F25D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F7F3"/>
          </a:solidFill>
          <a:ln xmlns:a="http://schemas.openxmlformats.org/drawingml/2006/main" w="0">
            <a:solidFill>
              <a:srgbClr val="FAF7F3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B704D61-04DC-4549-BBD5-D44DB8426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66700"/>
            <a:ext cx="2286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85E3E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B85E3E"/>
                </a:solidFill>
                <a:latin typeface="Aptos"/>
                <a:ea typeface="Aptos"/>
                <a:cs typeface="Aptos"/>
              </a:rPr>
              <a:t>KFA EDU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2124390-9DC5-4F85-B7B5-44093C027A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266700"/>
            <a:ext cx="2667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7A6F65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A6F65"/>
                </a:solidFill>
                <a:latin typeface="Aptos"/>
                <a:ea typeface="Aptos"/>
                <a:cs typeface="Aptos"/>
              </a:rPr>
              <a:t>PART 02 · 생애주기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8244C70-5563-45D5-8441-E540A03DF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0" y="266700"/>
            <a:ext cx="1143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7A6F65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A6F65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345707F-2939-44D8-9621-F9A59F8C92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028700"/>
            <a:ext cx="5524500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5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5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생애주기에 따라</a:t>
            </a:r>
          </a:p>
          <a:p xmlns:a="http://schemas.openxmlformats.org/drawingml/2006/main">
            <a:pPr algn="l">
              <a:defRPr sz="25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5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과일은 달라집니다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88DA349-CDFD-4F38-BC12-0B369CB29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95500"/>
            <a:ext cx="552450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D3530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200" b="0">
                <a:solidFill>
                  <a:srgbClr val="3D3530"/>
                </a:solidFill>
                <a:latin typeface="Times New Roman"/>
                <a:ea typeface="Times New Roman"/>
                <a:cs typeface="Times New Roman"/>
              </a:rPr>
              <a:t>사람은 같은 과일을 평생 같은 이유로 사지 않습니다.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AD02585-03F4-43E8-9097-5F60F774D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686050"/>
            <a:ext cx="2362200" cy="1485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4C7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2A4A629-2242-42BF-8236-EC1A85FA5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819400"/>
            <a:ext cx="20193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85E3E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B85E3E"/>
                </a:solidFill>
                <a:latin typeface="Aptos"/>
                <a:ea typeface="Aptos"/>
                <a:cs typeface="Aptos"/>
              </a:rPr>
              <a:t>0~10세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40B3880-DFD5-4A13-B3F9-A4434092D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067050"/>
            <a:ext cx="20193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의무 과일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4690050-1F9C-4A7B-9B76-C59ED6101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562350"/>
            <a:ext cx="20193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직접 계산하지 않지만,</a:t>
            </a:r>
          </a:p>
          <a:p xmlns:a="http://schemas.openxmlformats.org/drawingml/2006/main">
            <a:pPr algn="l">
              <a:defRPr sz="10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실제 구매결정권자는 아이의 반응입니다.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7632554-F484-4D27-A324-3130D4F01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686050"/>
            <a:ext cx="2362200" cy="1485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4C7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5B00DAA-B98E-47FE-A8C5-86B5CA5D8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2819400"/>
            <a:ext cx="20193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85E3E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B85E3E"/>
                </a:solidFill>
                <a:latin typeface="Aptos"/>
                <a:ea typeface="Aptos"/>
                <a:cs typeface="Aptos"/>
              </a:rPr>
              <a:t>21~30세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A722CFB-84A7-4EBB-9EB2-14FBCAFE7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3067050"/>
            <a:ext cx="20193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자취와 독립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D239438-DDE4-46E6-85AD-4C6D15C76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3562350"/>
            <a:ext cx="20193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과일이 사치처럼 느껴지기 쉬워</a:t>
            </a:r>
          </a:p>
          <a:p xmlns:a="http://schemas.openxmlformats.org/drawingml/2006/main">
            <a:pPr algn="l">
              <a:defRPr sz="10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용량과 편의성이 중요해집니다.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1A23679-F952-491D-8F03-3C03958FD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2686050"/>
            <a:ext cx="2362200" cy="1485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4C7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F9B6155-C6E6-4ADD-92D2-C23A80CCF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819400"/>
            <a:ext cx="20193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85E3E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B85E3E"/>
                </a:solidFill>
                <a:latin typeface="Aptos"/>
                <a:ea typeface="Aptos"/>
                <a:cs typeface="Aptos"/>
              </a:rPr>
              <a:t>31~40세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19862E5-BD5D-4D69-A650-F59926FC28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067050"/>
            <a:ext cx="20193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최대 소비 구간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2CC9E93-02BE-4D2E-BE91-9DC2508F9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562350"/>
            <a:ext cx="20193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결혼, 임신, 육아가 겹치며</a:t>
            </a:r>
          </a:p>
          <a:p xmlns:a="http://schemas.openxmlformats.org/drawingml/2006/main">
            <a:pPr algn="l">
              <a:defRPr sz="10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과일 소비가 가장 활발해집니다.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C2D23D4-F014-449C-A056-313E80F3A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686050"/>
            <a:ext cx="2362200" cy="1485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4C7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D59E50A-6674-46B2-83D8-F9D9A4FB7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2819400"/>
            <a:ext cx="20193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85E3E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B85E3E"/>
                </a:solidFill>
                <a:latin typeface="Aptos"/>
                <a:ea typeface="Aptos"/>
                <a:cs typeface="Aptos"/>
              </a:rPr>
              <a:t>41세 이후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1AA7206-3554-4595-84C7-466BA123D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3067050"/>
            <a:ext cx="20193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질과 가격의 균형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564F95F-ADC1-412D-8879-75C1433D3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3562350"/>
            <a:ext cx="20193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가족 건강, 선물, 품질과 가격을</a:t>
            </a:r>
          </a:p>
          <a:p xmlns:a="http://schemas.openxmlformats.org/drawingml/2006/main">
            <a:pPr algn="l">
              <a:defRPr sz="10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함께 보는 기준이 강해집니다.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B8E39DD-8DC6-4245-AF5F-3E2B8B6C7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629150"/>
            <a:ext cx="62865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구매자와 구매결정권자를 분리해서 보면,</a:t>
            </a:r>
          </a:p>
          <a:p xmlns:a="http://schemas.openxmlformats.org/drawingml/2006/main">
            <a:pPr algn="l">
              <a:defRPr sz="1425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같은 과일도 전혀 다른 방식으로 제안할 수 있습니다.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93A8F81-BE1E-4C89-877C-1B0DE599C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629150"/>
            <a:ext cx="3467100" cy="110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E5DD"/>
          </a:solidFill>
          <a:ln xmlns:a="http://schemas.openxmlformats.org/drawingml/2006/main" w="0">
            <a:solidFill>
              <a:srgbClr val="F2E5DD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F854B96-0B1B-4837-8953-EA23F8F6BC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629150"/>
            <a:ext cx="38100" cy="110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5E3E"/>
          </a:solidFill>
          <a:ln xmlns:a="http://schemas.openxmlformats.org/drawingml/2006/main" w="0">
            <a:solidFill>
              <a:srgbClr val="B85E3E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B416BED-7E98-40E0-9B45-6DBE1224C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4781550"/>
            <a:ext cx="31623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3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영유아 시기의 구매결정권자는</a:t>
            </a:r>
          </a:p>
          <a:p xmlns:a="http://schemas.openxmlformats.org/drawingml/2006/main">
            <a:pPr algn="l">
              <a:defRPr sz="13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3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엄마가 아니라, 사실은 아이의 반응입니다.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7EB4AFB-C1A2-4C31-869B-7B7F29E85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38900"/>
            <a:ext cx="10744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ED4C7"/>
          </a:solidFill>
          <a:ln xmlns:a="http://schemas.openxmlformats.org/drawingml/2006/main" w="0">
            <a:solidFill>
              <a:srgbClr val="DED4C7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5948C5B-B58F-4806-A6FE-8E257ADCB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572250"/>
            <a:ext cx="45720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7A6F65"/>
                </a:solidFill>
                <a:latin typeface="Aptos"/>
                <a:ea typeface="Aptos"/>
                <a:cs typeface="Aptos"/>
              </a:defRPr>
            </a:pPr>
            <a:r>
              <a:rPr sz="750" b="0">
                <a:solidFill>
                  <a:srgbClr val="7A6F65"/>
                </a:solidFill>
                <a:latin typeface="Aptos"/>
                <a:ea typeface="Aptos"/>
                <a:cs typeface="Aptos"/>
              </a:rPr>
              <a:t>대한과일협회 · Korea Fruit Association</a:t>
            </a:r>
          </a:p>
        </p:txBody>
      </p:sp>
    </p:spTree>
    <p:extLst>
      <p:ext uri="{BB962C8B-B14F-4D97-AF65-F5344CB8AC3E}">
        <p14:creationId xmlns:p14="http://schemas.microsoft.com/office/powerpoint/2010/main" val="909019887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C656A63-A363-4A5C-9A35-93B3DA09C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F7F3"/>
          </a:solidFill>
          <a:ln xmlns:a="http://schemas.openxmlformats.org/drawingml/2006/main" w="0">
            <a:solidFill>
              <a:srgbClr val="FAF7F3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1CF1255-0122-42D8-86FC-EF02A841D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66700"/>
            <a:ext cx="2286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85E3E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B85E3E"/>
                </a:solidFill>
                <a:latin typeface="Aptos"/>
                <a:ea typeface="Aptos"/>
                <a:cs typeface="Aptos"/>
              </a:rPr>
              <a:t>KFA EDU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9CD7E1A-2DFB-456F-9589-430F704B8E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266700"/>
            <a:ext cx="2667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7A6F65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A6F65"/>
                </a:solidFill>
                <a:latin typeface="Aptos"/>
                <a:ea typeface="Aptos"/>
                <a:cs typeface="Aptos"/>
              </a:rPr>
              <a:t>PART 02 · TSTC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E2A12BD-FA31-41CE-8219-D4CC8C2D1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0" y="266700"/>
            <a:ext cx="1143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7A6F65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A6F65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A09D344-4614-4FC2-8BBB-2E8C6EE61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028700"/>
            <a:ext cx="5905500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5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5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TSTC는 감을 설명하려고 만든 구조입니다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F746EEC-9CB1-45B8-B191-6167EE5D8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95500"/>
            <a:ext cx="590550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D3530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200" b="0">
                <a:solidFill>
                  <a:srgbClr val="3D3530"/>
                </a:solidFill>
                <a:latin typeface="Times New Roman"/>
                <a:ea typeface="Times New Roman"/>
                <a:cs typeface="Times New Roman"/>
              </a:rPr>
              <a:t>설명할 방법이 없었던 현장 감각을,</a:t>
            </a:r>
          </a:p>
          <a:p xmlns:a="http://schemas.openxmlformats.org/drawingml/2006/main">
            <a:pPr algn="l">
              <a:defRPr sz="1200" b="0">
                <a:solidFill>
                  <a:srgbClr val="3D3530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200" b="0">
                <a:solidFill>
                  <a:srgbClr val="3D3530"/>
                </a:solidFill>
                <a:latin typeface="Times New Roman"/>
                <a:ea typeface="Times New Roman"/>
                <a:cs typeface="Times New Roman"/>
              </a:rPr>
              <a:t>전달 가능한 언어로 바꾸기 위해 시작됐습니다.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F07AD9E-DA31-4062-BE9C-89CC0033F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686050"/>
            <a:ext cx="2476500" cy="167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4C7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67008B6-9254-474D-A7A8-CFE1EFEA2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819400"/>
            <a:ext cx="21336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85E3E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B85E3E"/>
                </a:solidFill>
                <a:latin typeface="Aptos"/>
                <a:ea typeface="Aptos"/>
                <a:cs typeface="Aptos"/>
              </a:rPr>
              <a:t>T · Taste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F694D67-2277-4DD3-9E67-BDAAAD02E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067050"/>
            <a:ext cx="21336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맛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D2D059C-CA37-43B6-9305-501B60BBA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562350"/>
            <a:ext cx="21336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진한 맛과 담백한 맛.</a:t>
            </a:r>
          </a:p>
          <a:p xmlns:a="http://schemas.openxmlformats.org/drawingml/2006/main">
            <a:pPr algn="l">
              <a:defRPr sz="10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단맛 하나로 밀어붙이지 않고 품종의 결을 봅니다.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58674D1-CFEC-48C2-B05D-BDFEC1D98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2686050"/>
            <a:ext cx="2476500" cy="167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4C7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E3FBB2E-B114-4740-9D44-33A98516F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2819400"/>
            <a:ext cx="21336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85E3E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B85E3E"/>
                </a:solidFill>
                <a:latin typeface="Aptos"/>
                <a:ea typeface="Aptos"/>
                <a:cs typeface="Aptos"/>
              </a:rPr>
              <a:t>S · Scent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8DA7086-E0FC-48F6-8F46-BC91D87B1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3067050"/>
            <a:ext cx="21336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향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9B3548F-74AA-4EF5-B302-C401A87C3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3562350"/>
            <a:ext cx="21336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강한 향과 은은한 향.</a:t>
            </a:r>
          </a:p>
          <a:p xmlns:a="http://schemas.openxmlformats.org/drawingml/2006/main">
            <a:pPr algn="l">
              <a:defRPr sz="10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향은 맛의 힌트가 되지만 숙도와 함께 읽어야 합니다.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EEB0F46-DDEE-4E51-84B6-F3CD8906F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686050"/>
            <a:ext cx="2476500" cy="167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4C7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DDF698E-5477-4BB2-9FA4-09CA2CB62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819400"/>
            <a:ext cx="21336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85E3E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B85E3E"/>
                </a:solidFill>
                <a:latin typeface="Aptos"/>
                <a:ea typeface="Aptos"/>
                <a:cs typeface="Aptos"/>
              </a:rPr>
              <a:t>T · Texture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F0C1220-8891-4808-B56A-D55211EE8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067050"/>
            <a:ext cx="21336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식감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725B79E-730D-46B9-9430-9CCAF1754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562350"/>
            <a:ext cx="21336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아삭함과 부드러움.</a:t>
            </a:r>
          </a:p>
          <a:p xmlns:a="http://schemas.openxmlformats.org/drawingml/2006/main">
            <a:pPr algn="l">
              <a:defRPr sz="10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씹는 느낌, 과즙감, 입안의 질감까지 포함합니다.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B2414E5-F4F2-44F9-BD61-49FA294D5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2686050"/>
            <a:ext cx="2476500" cy="167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4C7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B08583A-47AD-4EDC-8C40-CEC03A1B1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2819400"/>
            <a:ext cx="21336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85E3E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B85E3E"/>
                </a:solidFill>
                <a:latin typeface="Aptos"/>
                <a:ea typeface="Aptos"/>
                <a:cs typeface="Aptos"/>
              </a:rPr>
              <a:t>C · Color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F828102-1B8F-4C2C-8661-9628EA6BA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3067050"/>
            <a:ext cx="21336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색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4391C15-1C08-437D-9C47-5BFD38E0E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3562350"/>
            <a:ext cx="21336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선명도와 익음의 신호.</a:t>
            </a:r>
          </a:p>
          <a:p xmlns:a="http://schemas.openxmlformats.org/drawingml/2006/main">
            <a:pPr algn="l">
              <a:defRPr sz="10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보기 좋은 색이 기대치와 등급감을 만듭니다.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47F7CBC-E423-46DE-BFD1-A73EE020B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762500"/>
            <a:ext cx="723900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TSTC는 어렵지 않습니다. 이미 알고 있던 과일 감각을</a:t>
            </a:r>
          </a:p>
          <a:p xmlns:a="http://schemas.openxmlformats.org/drawingml/2006/main">
            <a:pPr algn="l">
              <a:defRPr sz="13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다시 읽기 쉽게 분류해 둔 구조라고 설명하면 훨씬 잘 들어옵니다.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2E90B15-6EE2-4697-B3A6-209489B71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38900"/>
            <a:ext cx="10744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ED4C7"/>
          </a:solidFill>
          <a:ln xmlns:a="http://schemas.openxmlformats.org/drawingml/2006/main" w="0">
            <a:solidFill>
              <a:srgbClr val="DED4C7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CBED365-F3C4-4196-8A28-163B00BAC6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572250"/>
            <a:ext cx="45720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7A6F65"/>
                </a:solidFill>
                <a:latin typeface="Aptos"/>
                <a:ea typeface="Aptos"/>
                <a:cs typeface="Aptos"/>
              </a:defRPr>
            </a:pPr>
            <a:r>
              <a:rPr sz="750" b="0">
                <a:solidFill>
                  <a:srgbClr val="7A6F65"/>
                </a:solidFill>
                <a:latin typeface="Aptos"/>
                <a:ea typeface="Aptos"/>
                <a:cs typeface="Aptos"/>
              </a:rPr>
              <a:t>대한과일협회 · Korea Fruit Association</a:t>
            </a:r>
          </a:p>
        </p:txBody>
      </p:sp>
    </p:spTree>
    <p:extLst>
      <p:ext uri="{BB962C8B-B14F-4D97-AF65-F5344CB8AC3E}">
        <p14:creationId xmlns:p14="http://schemas.microsoft.com/office/powerpoint/2010/main" val="26457549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99C8E4A-9C0A-4799-BD5E-54DA8DAB5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F7F3"/>
          </a:solidFill>
          <a:ln xmlns:a="http://schemas.openxmlformats.org/drawingml/2006/main" w="0">
            <a:solidFill>
              <a:srgbClr val="FAF7F3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941FBF3-A2F3-453A-86F5-5C47D53F6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66700"/>
            <a:ext cx="2286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85E3E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B85E3E"/>
                </a:solidFill>
                <a:latin typeface="Aptos"/>
                <a:ea typeface="Aptos"/>
                <a:cs typeface="Aptos"/>
              </a:rPr>
              <a:t>KFA EDU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5BFA43E-6AB8-475A-9870-0DAB7A2B4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266700"/>
            <a:ext cx="2667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7A6F65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A6F65"/>
                </a:solidFill>
                <a:latin typeface="Aptos"/>
                <a:ea typeface="Aptos"/>
                <a:cs typeface="Aptos"/>
              </a:rPr>
              <a:t>PART 02 · 연결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58E8F09-5808-42C1-A610-B15FB9E33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0" y="266700"/>
            <a:ext cx="1143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7A6F65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A6F65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3029C73-9BE3-440A-9B6B-0BCCDE2C2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028700"/>
            <a:ext cx="5905500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5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5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판매자, 구매자, 과일은</a:t>
            </a:r>
          </a:p>
          <a:p xmlns:a="http://schemas.openxmlformats.org/drawingml/2006/main">
            <a:pPr algn="l">
              <a:defRPr sz="25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25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서로 다른 말을 합니다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BB9D9E4-EF9B-435C-AC29-D610E99B4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95500"/>
            <a:ext cx="590550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D3530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200" b="0">
                <a:solidFill>
                  <a:srgbClr val="3D3530"/>
                </a:solidFill>
                <a:latin typeface="Times New Roman"/>
                <a:ea typeface="Times New Roman"/>
                <a:cs typeface="Times New Roman"/>
              </a:rPr>
              <a:t>셋 중 하나가 틀린 것이 아니라,</a:t>
            </a:r>
          </a:p>
          <a:p xmlns:a="http://schemas.openxmlformats.org/drawingml/2006/main">
            <a:pPr algn="l">
              <a:defRPr sz="1200" b="0">
                <a:solidFill>
                  <a:srgbClr val="3D3530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200" b="0">
                <a:solidFill>
                  <a:srgbClr val="3D3530"/>
                </a:solidFill>
                <a:latin typeface="Times New Roman"/>
                <a:ea typeface="Times New Roman"/>
                <a:cs typeface="Times New Roman"/>
              </a:rPr>
              <a:t>연결이 잘못될 때 낭비가 생깁니다.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AB2A0B3-BE66-44AF-962B-11D177BFD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705100"/>
            <a:ext cx="3086100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4C7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4E4D938-2DC4-46FD-86E8-445A16768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838450"/>
            <a:ext cx="27432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85E3E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B85E3E"/>
                </a:solidFill>
                <a:latin typeface="Aptos"/>
                <a:ea typeface="Aptos"/>
                <a:cs typeface="Aptos"/>
              </a:rPr>
              <a:t>View 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5A64F4C-56BE-4DCE-8078-B6152110D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086100"/>
            <a:ext cx="27432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판매자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4E0601E-9DF6-484E-B9B7-8B368891F0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581400"/>
            <a:ext cx="2743200" cy="110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오늘 팔고 싶은 과일이 있습니다.</a:t>
            </a:r>
          </a:p>
          <a:p xmlns:a="http://schemas.openxmlformats.org/drawingml/2006/main">
            <a:pPr algn="l">
              <a:defRPr sz="10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물량, 단가, 상태, 회전율의 사정이 있기 때문입니다.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273503C-9702-4191-8459-BFF3789C2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2705100"/>
            <a:ext cx="3086100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4C7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1166577-6386-44A9-AA30-D014B722C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2838450"/>
            <a:ext cx="27432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85E3E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B85E3E"/>
                </a:solidFill>
                <a:latin typeface="Aptos"/>
                <a:ea typeface="Aptos"/>
                <a:cs typeface="Aptos"/>
              </a:rPr>
              <a:t>View 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E90069A-0968-4903-9202-4BA6A65C8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086100"/>
            <a:ext cx="27432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구매자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8E81201-72FC-4457-803B-51D4C917C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581400"/>
            <a:ext cx="2743200" cy="110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지금 필요한 과일이 있습니다.</a:t>
            </a:r>
          </a:p>
          <a:p xmlns:a="http://schemas.openxmlformats.org/drawingml/2006/main">
            <a:pPr algn="l">
              <a:defRPr sz="10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선물인지, 아이 간식인지, 부모님 건강인지에 따라 목적이 달라집니다.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6693A70-0685-4195-A390-F13B7A055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2705100"/>
            <a:ext cx="3086100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4C7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483C3E3-EEEE-4A42-A289-9E3E18163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2838450"/>
            <a:ext cx="27432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85E3E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B85E3E"/>
                </a:solidFill>
                <a:latin typeface="Aptos"/>
                <a:ea typeface="Aptos"/>
                <a:cs typeface="Aptos"/>
              </a:rPr>
              <a:t>View 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05695F9-5ED5-4330-9927-D152A9423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3086100"/>
            <a:ext cx="27432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과일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22B0B1D-FEE5-455A-9398-EBEB42B6C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3581400"/>
            <a:ext cx="2743200" cy="110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품종, 숙도, 향, 식감, 색이 각기 다른 신호를 냅니다.</a:t>
            </a:r>
          </a:p>
          <a:p xmlns:a="http://schemas.openxmlformats.org/drawingml/2006/main">
            <a:pPr algn="l">
              <a:defRPr sz="1050" b="0">
                <a:solidFill>
                  <a:srgbClr val="3D353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3D3530"/>
                </a:solidFill>
                <a:latin typeface="Aptos"/>
                <a:ea typeface="Aptos"/>
                <a:cs typeface="Aptos"/>
              </a:rPr>
              <a:t>과일 자체가 말하는 정보도 있습니다.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1A41D73-FC60-47D1-8957-625952F49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181600"/>
            <a:ext cx="6858000" cy="933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E5DD"/>
          </a:solidFill>
          <a:ln xmlns:a="http://schemas.openxmlformats.org/drawingml/2006/main" w="0">
            <a:solidFill>
              <a:srgbClr val="F2E5DD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6B08EE9-83BD-408F-878C-54F216A9E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181600"/>
            <a:ext cx="38100" cy="933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5E3E"/>
          </a:solidFill>
          <a:ln xmlns:a="http://schemas.openxmlformats.org/drawingml/2006/main" w="0">
            <a:solidFill>
              <a:srgbClr val="B85E3E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4AEB31D-C328-4843-AE7E-89F0CFABA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334000"/>
            <a:ext cx="65532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3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과일코디네이터는 TSTC를 통해 사람을 파악하고,</a:t>
            </a:r>
          </a:p>
          <a:p xmlns:a="http://schemas.openxmlformats.org/drawingml/2006/main">
            <a:pPr algn="l">
              <a:defRPr sz="13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350" b="0">
                <a:solidFill>
                  <a:srgbClr val="1A1612"/>
                </a:solidFill>
                <a:latin typeface="Times New Roman"/>
                <a:ea typeface="Times New Roman"/>
                <a:cs typeface="Times New Roman"/>
              </a:rPr>
              <a:t>알맞은 과일로 알맞은 연결을 하는 사람입니다.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B6C0050-F180-4053-A4FB-B2E5BBD69A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38900"/>
            <a:ext cx="10744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ED4C7"/>
          </a:solidFill>
          <a:ln xmlns:a="http://schemas.openxmlformats.org/drawingml/2006/main" w="0">
            <a:solidFill>
              <a:srgbClr val="DED4C7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6967BCA-76AD-410D-9BC0-BDBC50519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572250"/>
            <a:ext cx="45720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7A6F65"/>
                </a:solidFill>
                <a:latin typeface="Aptos"/>
                <a:ea typeface="Aptos"/>
                <a:cs typeface="Aptos"/>
              </a:defRPr>
            </a:pPr>
            <a:r>
              <a:rPr sz="750" b="0">
                <a:solidFill>
                  <a:srgbClr val="7A6F65"/>
                </a:solidFill>
                <a:latin typeface="Aptos"/>
                <a:ea typeface="Aptos"/>
                <a:cs typeface="Aptos"/>
              </a:rPr>
              <a:t>대한과일협회 · Korea Fruit Association</a:t>
            </a:r>
          </a:p>
        </p:txBody>
      </p:sp>
    </p:spTree>
    <p:extLst>
      <p:ext uri="{BB962C8B-B14F-4D97-AF65-F5344CB8AC3E}">
        <p14:creationId xmlns:p14="http://schemas.microsoft.com/office/powerpoint/2010/main" val="3957770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2026-06-11T13:44:27.3540000Z</dcterms:created>
  <dcterms:modified xsi:type="dcterms:W3CDTF">2026-06-11T13:44:27.3540000Z</dcterms:modified>
</coreProperties>
</file>